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emf" ContentType="image/x-emf"/>
  <Default Extension="rels" ContentType="application/vnd.openxmlformats-package.relationships+xml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slideLayouts/slideLayout14.xml" ContentType="application/vnd.openxmlformats-officedocument.presentationml.slideLayout+xml"/>
  <Override PartName="/ppt/theme/theme7.xml" ContentType="application/vnd.openxmlformats-officedocument.theme+xml"/>
  <Override PartName="/ppt/slideLayouts/slideLayout15.xml" ContentType="application/vnd.openxmlformats-officedocument.presentationml.slideLayout+xml"/>
  <Override PartName="/ppt/theme/theme8.xml" ContentType="application/vnd.openxmlformats-officedocument.theme+xml"/>
  <Override PartName="/ppt/slideLayouts/slideLayout16.xml" ContentType="application/vnd.openxmlformats-officedocument.presentationml.slideLayout+xml"/>
  <Override PartName="/ppt/theme/theme9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slideLayouts/slideLayout27.xml" ContentType="application/vnd.openxmlformats-officedocument.presentationml.slideLayout+xml"/>
  <Override PartName="/ppt/theme/theme11.xml" ContentType="application/vnd.openxmlformats-officedocument.theme+xml"/>
  <Override PartName="/ppt/slideLayouts/slideLayout28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  <p:sldMasterId id="2147483712" r:id="rId7"/>
    <p:sldMasterId id="2147483714" r:id="rId8"/>
    <p:sldMasterId id="2147483716" r:id="rId9"/>
    <p:sldMasterId id="2147483718" r:id="rId10"/>
    <p:sldMasterId id="2147483729" r:id="rId11"/>
    <p:sldMasterId id="2147483731" r:id="rId12"/>
  </p:sldMasterIdLst>
  <p:notesMasterIdLst>
    <p:notesMasterId r:id="rId40"/>
  </p:notesMasterIdLst>
  <p:handoutMasterIdLst>
    <p:handoutMasterId r:id="rId41"/>
  </p:handoutMasterIdLst>
  <p:sldIdLst>
    <p:sldId id="355" r:id="rId13"/>
    <p:sldId id="357" r:id="rId14"/>
    <p:sldId id="356" r:id="rId15"/>
    <p:sldId id="369" r:id="rId16"/>
    <p:sldId id="396" r:id="rId17"/>
    <p:sldId id="397" r:id="rId18"/>
    <p:sldId id="434" r:id="rId19"/>
    <p:sldId id="412" r:id="rId20"/>
    <p:sldId id="435" r:id="rId21"/>
    <p:sldId id="398" r:id="rId22"/>
    <p:sldId id="418" r:id="rId23"/>
    <p:sldId id="441" r:id="rId24"/>
    <p:sldId id="400" r:id="rId25"/>
    <p:sldId id="404" r:id="rId26"/>
    <p:sldId id="437" r:id="rId27"/>
    <p:sldId id="415" r:id="rId28"/>
    <p:sldId id="403" r:id="rId29"/>
    <p:sldId id="416" r:id="rId30"/>
    <p:sldId id="402" r:id="rId31"/>
    <p:sldId id="370" r:id="rId32"/>
    <p:sldId id="410" r:id="rId33"/>
    <p:sldId id="439" r:id="rId34"/>
    <p:sldId id="433" r:id="rId35"/>
    <p:sldId id="414" r:id="rId36"/>
    <p:sldId id="440" r:id="rId37"/>
    <p:sldId id="438" r:id="rId38"/>
    <p:sldId id="409" r:id="rId39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4808" userDrawn="1">
          <p15:clr>
            <a:srgbClr val="A4A3A4"/>
          </p15:clr>
        </p15:guide>
        <p15:guide id="3" pos="208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A00"/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34" autoAdjust="0"/>
    <p:restoredTop sz="93392" autoAdjust="0"/>
  </p:normalViewPr>
  <p:slideViewPr>
    <p:cSldViewPr snapToGrid="0">
      <p:cViewPr varScale="1">
        <p:scale>
          <a:sx n="101" d="100"/>
          <a:sy n="101" d="100"/>
        </p:scale>
        <p:origin x="216" y="184"/>
      </p:cViewPr>
      <p:guideLst>
        <p:guide orient="horz" pos="2160"/>
        <p:guide pos="4808"/>
        <p:guide pos="20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9" Type="http://schemas.openxmlformats.org/officeDocument/2006/relationships/slideMaster" Target="slideMasters/slideMaster9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05/07/2016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05/07/2016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 smtClean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GB" dirty="0" smtClean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1273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435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849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250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How</a:t>
            </a:r>
            <a:r>
              <a:rPr lang="en-GB" b="1" baseline="0" dirty="0" smtClean="0"/>
              <a:t> to describe a solution?</a:t>
            </a:r>
          </a:p>
          <a:p>
            <a:r>
              <a:rPr lang="en-GB" dirty="0" smtClean="0"/>
              <a:t>When</a:t>
            </a:r>
            <a:r>
              <a:rPr lang="en-GB" baseline="0" dirty="0" smtClean="0"/>
              <a:t> we joined the solver code with the animation code, we need to define a common way to describe the solution, so that the output of the solver could be directly used as an input for the video generation.</a:t>
            </a:r>
          </a:p>
          <a:p>
            <a:endParaRPr lang="en-GB" baseline="0" dirty="0" smtClean="0"/>
          </a:p>
          <a:p>
            <a:r>
              <a:rPr lang="en-GB" b="1" baseline="0" dirty="0" smtClean="0"/>
              <a:t>We decided to describe the movement of each component INDEPENDENTLY</a:t>
            </a:r>
          </a:p>
          <a:p>
            <a:endParaRPr lang="en-GB" b="1" baseline="0" dirty="0" smtClean="0"/>
          </a:p>
          <a:p>
            <a:r>
              <a:rPr lang="en-GB" b="1" baseline="0" dirty="0" smtClean="0"/>
              <a:t>The movement of each component is described by 2 data:</a:t>
            </a:r>
          </a:p>
          <a:p>
            <a:pPr marL="171450" indent="-171450">
              <a:buFont typeface="Arial" charset="0"/>
              <a:buChar char="•"/>
            </a:pPr>
            <a:r>
              <a:rPr lang="en-GB" b="1" baseline="0" dirty="0" smtClean="0"/>
              <a:t>Initial state</a:t>
            </a:r>
          </a:p>
          <a:p>
            <a:pPr marL="171450" indent="-171450">
              <a:buFont typeface="Arial" charset="0"/>
              <a:buChar char="•"/>
            </a:pPr>
            <a:r>
              <a:rPr lang="en-GB" b="1" baseline="0" dirty="0" smtClean="0"/>
              <a:t>Deformation history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804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These 2 data</a:t>
            </a:r>
            <a:r>
              <a:rPr lang="en-GB" baseline="0" dirty="0" smtClean="0"/>
              <a:t> are saved into 2 classes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The initial state is saved in a class component </a:t>
            </a:r>
          </a:p>
          <a:p>
            <a:r>
              <a:rPr lang="en-GB" baseline="0" dirty="0" smtClean="0"/>
              <a:t>and is defined by the name of the component, the coordinate of the left node, …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The Deformation history is saved as a sequence of deformation steps:</a:t>
            </a:r>
          </a:p>
          <a:p>
            <a:r>
              <a:rPr lang="en-GB" baseline="0" dirty="0" smtClean="0"/>
              <a:t>Each deformation step is saved in a class created ad-hoc</a:t>
            </a:r>
          </a:p>
          <a:p>
            <a:r>
              <a:rPr lang="en-GB" baseline="0" dirty="0" smtClean="0"/>
              <a:t>And is defined by the amount, …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4843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endParaRPr lang="de-DE" sz="1200" dirty="0" smtClean="0"/>
          </a:p>
          <a:p>
            <a:pPr marL="342900" indent="-3429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de-DE" sz="1200" dirty="0" err="1" smtClean="0"/>
              <a:t>Implement</a:t>
            </a:r>
            <a:r>
              <a:rPr lang="de-DE" sz="1200" dirty="0" smtClean="0"/>
              <a:t> a </a:t>
            </a:r>
            <a:r>
              <a:rPr lang="de-DE" sz="1200" dirty="0" err="1" smtClean="0"/>
              <a:t>new</a:t>
            </a:r>
            <a:r>
              <a:rPr lang="de-DE" sz="1200" dirty="0" smtClean="0"/>
              <a:t> </a:t>
            </a:r>
            <a:r>
              <a:rPr lang="de-DE" sz="1200" dirty="0" err="1" smtClean="0"/>
              <a:t>way</a:t>
            </a:r>
            <a:r>
              <a:rPr lang="de-DE" sz="1200" dirty="0" smtClean="0"/>
              <a:t> </a:t>
            </a:r>
            <a:r>
              <a:rPr lang="de-DE" sz="1200" dirty="0" err="1" smtClean="0"/>
              <a:t>to</a:t>
            </a:r>
            <a:r>
              <a:rPr lang="de-DE" sz="1200" dirty="0" smtClean="0"/>
              <a:t> </a:t>
            </a:r>
            <a:r>
              <a:rPr lang="de-DE" sz="1200" dirty="0" err="1" smtClean="0"/>
              <a:t>look</a:t>
            </a:r>
            <a:r>
              <a:rPr lang="de-DE" sz="1200" dirty="0" smtClean="0"/>
              <a:t> </a:t>
            </a:r>
            <a:r>
              <a:rPr lang="de-DE" sz="1200" dirty="0" err="1" smtClean="0"/>
              <a:t>for</a:t>
            </a:r>
            <a:r>
              <a:rPr lang="de-DE" sz="1200" dirty="0" smtClean="0"/>
              <a:t> </a:t>
            </a:r>
            <a:r>
              <a:rPr lang="de-DE" sz="1200" dirty="0" err="1" smtClean="0"/>
              <a:t>members</a:t>
            </a:r>
            <a:r>
              <a:rPr lang="de-DE" sz="1200" dirty="0" smtClean="0"/>
              <a:t> </a:t>
            </a:r>
            <a:r>
              <a:rPr lang="de-DE" sz="1200" dirty="0" err="1" smtClean="0"/>
              <a:t>to</a:t>
            </a:r>
            <a:r>
              <a:rPr lang="de-DE" sz="1200" dirty="0" smtClean="0"/>
              <a:t> </a:t>
            </a:r>
            <a:r>
              <a:rPr lang="de-DE" sz="1200" dirty="0" err="1" smtClean="0"/>
              <a:t>deform</a:t>
            </a:r>
            <a:r>
              <a:rPr lang="de-DE" sz="1200" dirty="0" smtClean="0"/>
              <a:t>, </a:t>
            </a:r>
            <a:r>
              <a:rPr lang="de-DE" sz="1200" dirty="0" err="1" smtClean="0"/>
              <a:t>according</a:t>
            </a:r>
            <a:r>
              <a:rPr lang="de-DE" sz="1200" dirty="0" smtClean="0"/>
              <a:t> </a:t>
            </a:r>
            <a:r>
              <a:rPr lang="de-DE" sz="1200" dirty="0" err="1" smtClean="0"/>
              <a:t>to</a:t>
            </a:r>
            <a:r>
              <a:rPr lang="de-DE" sz="1200" dirty="0" smtClean="0"/>
              <a:t> </a:t>
            </a:r>
            <a:r>
              <a:rPr lang="de-DE" sz="1200" dirty="0" err="1" smtClean="0"/>
              <a:t>the</a:t>
            </a:r>
            <a:r>
              <a:rPr lang="de-DE" sz="1200" dirty="0" smtClean="0"/>
              <a:t> </a:t>
            </a:r>
            <a:r>
              <a:rPr lang="de-DE" sz="1200" dirty="0" err="1" smtClean="0"/>
              <a:t>new</a:t>
            </a:r>
            <a:r>
              <a:rPr lang="de-DE" sz="1200" dirty="0" smtClean="0"/>
              <a:t> </a:t>
            </a:r>
            <a:r>
              <a:rPr lang="de-DE" sz="1200" dirty="0" err="1" smtClean="0"/>
              <a:t>assumptions</a:t>
            </a:r>
            <a:r>
              <a:rPr lang="de-DE" sz="1200" dirty="0" smtClean="0"/>
              <a:t> (TASK 1)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sz="1200" dirty="0" err="1" smtClean="0"/>
              <a:t>Implement</a:t>
            </a:r>
            <a:r>
              <a:rPr lang="de-DE" sz="1200" dirty="0" smtClean="0"/>
              <a:t> </a:t>
            </a:r>
            <a:r>
              <a:rPr lang="de-DE" sz="1200" dirty="0" err="1" smtClean="0"/>
              <a:t>gaps</a:t>
            </a:r>
            <a:r>
              <a:rPr lang="de-DE" sz="1200" dirty="0" smtClean="0"/>
              <a:t>, rigid </a:t>
            </a:r>
            <a:r>
              <a:rPr lang="de-DE" sz="1200" dirty="0" err="1" smtClean="0"/>
              <a:t>members</a:t>
            </a:r>
            <a:r>
              <a:rPr lang="de-DE" sz="1200" dirty="0" smtClean="0"/>
              <a:t> (TASK 1)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sz="1200" dirty="0" err="1" smtClean="0"/>
              <a:t>Implement</a:t>
            </a:r>
            <a:r>
              <a:rPr lang="de-DE" sz="1200" dirty="0" smtClean="0"/>
              <a:t> </a:t>
            </a:r>
            <a:r>
              <a:rPr lang="de-DE" sz="1200" dirty="0" err="1" smtClean="0"/>
              <a:t>the</a:t>
            </a:r>
            <a:r>
              <a:rPr lang="de-DE" sz="1200" dirty="0" smtClean="0"/>
              <a:t> </a:t>
            </a:r>
            <a:r>
              <a:rPr lang="de-DE" sz="1200" dirty="0" err="1" smtClean="0"/>
              <a:t>possibility</a:t>
            </a:r>
            <a:r>
              <a:rPr lang="de-DE" sz="1200" dirty="0" smtClean="0"/>
              <a:t> </a:t>
            </a:r>
            <a:r>
              <a:rPr lang="de-DE" sz="1200" dirty="0" err="1" smtClean="0"/>
              <a:t>for</a:t>
            </a:r>
            <a:r>
              <a:rPr lang="de-DE" sz="1200" dirty="0" smtClean="0"/>
              <a:t> </a:t>
            </a:r>
            <a:r>
              <a:rPr lang="de-DE" sz="1200" dirty="0" err="1" smtClean="0"/>
              <a:t>the</a:t>
            </a:r>
            <a:r>
              <a:rPr lang="de-DE" sz="1200" dirty="0" smtClean="0"/>
              <a:t> </a:t>
            </a:r>
            <a:r>
              <a:rPr lang="de-DE" sz="1200" dirty="0" err="1" smtClean="0"/>
              <a:t>user</a:t>
            </a:r>
            <a:r>
              <a:rPr lang="de-DE" sz="1200" dirty="0" smtClean="0"/>
              <a:t> </a:t>
            </a:r>
            <a:r>
              <a:rPr lang="de-DE" sz="1200" dirty="0" err="1" smtClean="0"/>
              <a:t>to</a:t>
            </a:r>
            <a:r>
              <a:rPr lang="de-DE" sz="1200" dirty="0" smtClean="0"/>
              <a:t> </a:t>
            </a:r>
            <a:r>
              <a:rPr lang="de-DE" sz="1200" dirty="0" err="1" smtClean="0"/>
              <a:t>access</a:t>
            </a:r>
            <a:r>
              <a:rPr lang="de-DE" sz="1200" dirty="0" smtClean="0"/>
              <a:t> </a:t>
            </a:r>
            <a:r>
              <a:rPr lang="de-DE" sz="1200" dirty="0" err="1" smtClean="0"/>
              <a:t>the</a:t>
            </a:r>
            <a:r>
              <a:rPr lang="de-DE" sz="1200" dirty="0" smtClean="0"/>
              <a:t> </a:t>
            </a:r>
            <a:r>
              <a:rPr lang="de-DE" sz="1200" dirty="0" err="1" smtClean="0"/>
              <a:t>solutions</a:t>
            </a:r>
            <a:r>
              <a:rPr lang="de-DE" sz="1200" dirty="0" smtClean="0"/>
              <a:t> in a </a:t>
            </a:r>
            <a:r>
              <a:rPr lang="de-DE" sz="1200" dirty="0" err="1" smtClean="0"/>
              <a:t>way</a:t>
            </a:r>
            <a:r>
              <a:rPr lang="de-DE" sz="1200" dirty="0" smtClean="0"/>
              <a:t> different </a:t>
            </a:r>
            <a:r>
              <a:rPr lang="de-DE" sz="1200" dirty="0" err="1" smtClean="0"/>
              <a:t>from</a:t>
            </a:r>
            <a:r>
              <a:rPr lang="de-DE" sz="1200" dirty="0" smtClean="0"/>
              <a:t> a </a:t>
            </a:r>
            <a:r>
              <a:rPr lang="de-DE" sz="1200" dirty="0" err="1" smtClean="0"/>
              <a:t>long</a:t>
            </a:r>
            <a:r>
              <a:rPr lang="de-DE" sz="1200" dirty="0" smtClean="0"/>
              <a:t> </a:t>
            </a:r>
            <a:r>
              <a:rPr lang="de-DE" sz="1200" dirty="0" err="1" smtClean="0"/>
              <a:t>list</a:t>
            </a:r>
            <a:r>
              <a:rPr lang="de-DE" sz="1200" dirty="0" smtClean="0"/>
              <a:t> (TASK 1)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sz="1200" dirty="0" err="1" smtClean="0"/>
              <a:t>Solve</a:t>
            </a:r>
            <a:r>
              <a:rPr lang="de-DE" sz="1200" dirty="0" smtClean="0"/>
              <a:t> TASK 2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729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These 2 data</a:t>
            </a:r>
            <a:r>
              <a:rPr lang="en-GB" baseline="0" dirty="0" smtClean="0"/>
              <a:t> are saved into 2 classes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The initial state is saved in a class component </a:t>
            </a:r>
          </a:p>
          <a:p>
            <a:r>
              <a:rPr lang="en-GB" baseline="0" dirty="0" smtClean="0"/>
              <a:t>and is defined by the name of the component, the coordinate of the left node, …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The Deformation history is saved as a sequence of deformation steps:</a:t>
            </a:r>
          </a:p>
          <a:p>
            <a:r>
              <a:rPr lang="en-GB" baseline="0" dirty="0" smtClean="0"/>
              <a:t>Each deformation step is saved in a class created ad-hoc</a:t>
            </a:r>
          </a:p>
          <a:p>
            <a:r>
              <a:rPr lang="en-GB" baseline="0" dirty="0" smtClean="0"/>
              <a:t>And is defined by the amount, …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5725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b="1" dirty="0" smtClean="0"/>
              <a:t>Our</a:t>
            </a:r>
            <a:r>
              <a:rPr lang="en-GB" b="1" baseline="0" dirty="0" smtClean="0"/>
              <a:t> code is divided into 3 sub-packages:</a:t>
            </a:r>
          </a:p>
          <a:p>
            <a:pPr marL="171450" indent="-171450">
              <a:buFont typeface="Arial" charset="0"/>
              <a:buChar char="•"/>
            </a:pPr>
            <a:r>
              <a:rPr lang="en-GB" b="1" baseline="0" dirty="0" smtClean="0"/>
              <a:t>Solver</a:t>
            </a:r>
          </a:p>
          <a:p>
            <a:pPr marL="171450" indent="-171450">
              <a:buFont typeface="Arial" charset="0"/>
              <a:buChar char="•"/>
            </a:pPr>
            <a:r>
              <a:rPr lang="en-GB" b="1" baseline="0" dirty="0" err="1" smtClean="0"/>
              <a:t>Isdh</a:t>
            </a:r>
            <a:r>
              <a:rPr lang="en-GB" b="1" baseline="0" dirty="0" smtClean="0"/>
              <a:t> (which stands for Initial State …)</a:t>
            </a:r>
          </a:p>
          <a:p>
            <a:pPr marL="171450" indent="-171450">
              <a:buFont typeface="Arial" charset="0"/>
              <a:buChar char="•"/>
            </a:pPr>
            <a:r>
              <a:rPr lang="en-GB" b="1" baseline="0" dirty="0" smtClean="0"/>
              <a:t>Animation</a:t>
            </a:r>
          </a:p>
          <a:p>
            <a:pPr marL="0" indent="0">
              <a:buFont typeface="Arial" charset="0"/>
              <a:buNone/>
            </a:pPr>
            <a:endParaRPr lang="en-GB" b="1" baseline="0" dirty="0" smtClean="0"/>
          </a:p>
          <a:p>
            <a:pPr marL="0" indent="0">
              <a:buFont typeface="Arial" charset="0"/>
              <a:buNone/>
            </a:pPr>
            <a:r>
              <a:rPr lang="en-GB" b="0" baseline="0" dirty="0" smtClean="0"/>
              <a:t>The solver takes an .xml file and outputs 2 lists </a:t>
            </a:r>
          </a:p>
          <a:p>
            <a:pPr marL="171450" indent="-171450">
              <a:buFont typeface="Arial" charset="0"/>
              <a:buChar char="•"/>
            </a:pPr>
            <a:r>
              <a:rPr lang="en-GB" b="0" baseline="0" dirty="0" err="1" smtClean="0"/>
              <a:t>i_s</a:t>
            </a:r>
            <a:r>
              <a:rPr lang="en-GB" b="0" baseline="0" dirty="0" smtClean="0"/>
              <a:t> for the initial state</a:t>
            </a:r>
          </a:p>
          <a:p>
            <a:pPr marL="171450" indent="-171450">
              <a:buFont typeface="Arial" charset="0"/>
              <a:buChar char="•"/>
            </a:pPr>
            <a:r>
              <a:rPr lang="en-GB" b="0" baseline="0" dirty="0" err="1" smtClean="0"/>
              <a:t>D_h</a:t>
            </a:r>
            <a:r>
              <a:rPr lang="en-GB" b="0" baseline="0" dirty="0" smtClean="0"/>
              <a:t> for the deformation history</a:t>
            </a:r>
          </a:p>
          <a:p>
            <a:pPr marL="0" indent="0">
              <a:buFont typeface="Arial" charset="0"/>
              <a:buNone/>
            </a:pPr>
            <a:endParaRPr lang="en-GB" b="0" baseline="0" dirty="0" smtClean="0"/>
          </a:p>
          <a:p>
            <a:pPr marL="0" indent="0">
              <a:buFont typeface="Arial" charset="0"/>
              <a:buNone/>
            </a:pPr>
            <a:r>
              <a:rPr lang="en-GB" b="0" baseline="0" dirty="0" smtClean="0"/>
              <a:t>Then these lists are passed to the animation that outputs a video</a:t>
            </a:r>
          </a:p>
          <a:p>
            <a:pPr marL="0" indent="0">
              <a:buFont typeface="Arial" charset="0"/>
              <a:buNone/>
            </a:pPr>
            <a:endParaRPr lang="en-GB" b="0" baseline="0" dirty="0" smtClean="0"/>
          </a:p>
          <a:p>
            <a:pPr marL="0" indent="0">
              <a:buFont typeface="Arial" charset="0"/>
              <a:buNone/>
            </a:pPr>
            <a:r>
              <a:rPr lang="en-GB" b="0" baseline="0" dirty="0" smtClean="0"/>
              <a:t>––––––– RUN ANIMATION ––––––––</a:t>
            </a:r>
          </a:p>
          <a:p>
            <a:pPr marL="0" indent="0">
              <a:buFont typeface="Arial" charset="0"/>
              <a:buNone/>
            </a:pPr>
            <a:endParaRPr lang="en-GB" b="0" baseline="0" dirty="0" smtClean="0"/>
          </a:p>
          <a:p>
            <a:pPr marL="0" indent="0">
              <a:buFont typeface="Arial" charset="0"/>
              <a:buNone/>
            </a:pPr>
            <a:r>
              <a:rPr lang="en-GB" b="0" baseline="0" dirty="0" smtClean="0"/>
              <a:t>The </a:t>
            </a:r>
            <a:r>
              <a:rPr lang="en-GB" b="0" baseline="0" dirty="0" err="1" smtClean="0"/>
              <a:t>i_s</a:t>
            </a:r>
            <a:r>
              <a:rPr lang="en-GB" b="0" baseline="0" dirty="0" smtClean="0"/>
              <a:t> list is a list of components as defined before</a:t>
            </a:r>
          </a:p>
          <a:p>
            <a:pPr marL="0" indent="0">
              <a:buFont typeface="Arial" charset="0"/>
              <a:buNone/>
            </a:pPr>
            <a:r>
              <a:rPr lang="en-GB" b="0" baseline="0" dirty="0" smtClean="0"/>
              <a:t>The </a:t>
            </a:r>
            <a:r>
              <a:rPr lang="en-GB" b="0" baseline="0" dirty="0" err="1" smtClean="0"/>
              <a:t>d_h</a:t>
            </a:r>
            <a:r>
              <a:rPr lang="en-GB" b="0" baseline="0" dirty="0" smtClean="0"/>
              <a:t> list is a list of dictionaries. Each dictionary corresponds to a solution.</a:t>
            </a:r>
          </a:p>
          <a:p>
            <a:pPr marL="0" indent="0">
              <a:buFont typeface="Arial" charset="0"/>
              <a:buNone/>
            </a:pPr>
            <a:r>
              <a:rPr lang="en-GB" b="0" baseline="0" dirty="0" err="1" smtClean="0"/>
              <a:t>Whitin</a:t>
            </a:r>
            <a:r>
              <a:rPr lang="en-GB" b="0" baseline="0" dirty="0" smtClean="0"/>
              <a:t> each dictionary a list of deformation steps is associated to its component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533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 smtClean="0"/>
              <a:t>Referent</a:t>
            </a:r>
            <a:br>
              <a:rPr lang="de-DE" noProof="0" dirty="0" smtClean="0"/>
            </a:br>
            <a:r>
              <a:rPr lang="de-DE" noProof="0" dirty="0" smtClean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smtClean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 smtClean="0"/>
              <a:t>A deformation order analysis tool for vehicle structures in crashworthiness design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Präsentationsmuster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kann auch als </a:t>
            </a:r>
            <a:r>
              <a:rPr lang="de-DE" noProof="0" dirty="0" err="1" smtClean="0"/>
              <a:t>Kapiteltrenner</a:t>
            </a:r>
            <a:r>
              <a:rPr lang="de-DE" noProof="0" dirty="0" smtClean="0"/>
              <a:t> verwendet werden</a:t>
            </a:r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Präsentationsmuster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kann auch als </a:t>
            </a:r>
            <a:r>
              <a:rPr lang="de-DE" noProof="0" dirty="0" err="1" smtClean="0"/>
              <a:t>Kapiteltrenner</a:t>
            </a:r>
            <a:r>
              <a:rPr lang="de-DE" noProof="0" dirty="0" smtClean="0"/>
              <a:t> verwendet werden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 smtClean="0"/>
              <a:t>Referent</a:t>
            </a:r>
            <a:br>
              <a:rPr lang="de-DE" noProof="0" dirty="0" smtClean="0"/>
            </a:br>
            <a:r>
              <a:rPr lang="de-DE" noProof="0" dirty="0" smtClean="0"/>
              <a:t>Ort, Datum (Schreibweise: 00. Januar 2015)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  <p:sp>
        <p:nvSpPr>
          <p:cNvPr id="9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39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Titel der Präsentation durch Klicken bearbeiten</a:t>
            </a:r>
            <a:endParaRPr lang="de-DE" noProof="0" dirty="0"/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 smtClean="0"/>
              <a:t>Referent</a:t>
            </a:r>
            <a:br>
              <a:rPr lang="de-DE" noProof="0" dirty="0" smtClean="0"/>
            </a:br>
            <a:r>
              <a:rPr lang="de-DE" noProof="0" dirty="0" smtClean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626410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 smtClean="0"/>
              <a:t>Referent</a:t>
            </a:r>
            <a:br>
              <a:rPr lang="de-DE" noProof="0" dirty="0" smtClean="0"/>
            </a:br>
            <a:r>
              <a:rPr lang="de-DE" noProof="0" dirty="0" smtClean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3804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 smtClean="0"/>
              <a:t>Referent</a:t>
            </a:r>
            <a:br>
              <a:rPr lang="de-DE" noProof="0" dirty="0" smtClean="0"/>
            </a:br>
            <a:r>
              <a:rPr lang="de-DE" noProof="0" dirty="0" smtClean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435502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 smtClean="0"/>
              <a:t>Inhalt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6510252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 smtClean="0"/>
              <a:t>Inhalt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sz="1600" noProof="0" dirty="0" smtClean="0"/>
              <a:t>Dritte Ebene</a:t>
            </a:r>
            <a:endParaRPr lang="de-DE" noProof="0" dirty="0" smtClean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 smtClean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45778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Titel der Präsentation durch Klicken bearbeiten</a:t>
            </a:r>
            <a:endParaRPr lang="de-DE" noProof="0" dirty="0"/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 smtClean="0"/>
              <a:t>Referent</a:t>
            </a:r>
            <a:br>
              <a:rPr lang="de-DE" noProof="0" dirty="0" smtClean="0"/>
            </a:br>
            <a:r>
              <a:rPr lang="de-DE" noProof="0" dirty="0" smtClean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63900" y="994334"/>
            <a:ext cx="5564189" cy="5467426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 smtClean="0"/>
              <a:t>Inhalt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sz="1600" noProof="0" dirty="0" smtClean="0"/>
              <a:t>Dritte Ebene</a:t>
            </a:r>
            <a:endParaRPr lang="de-DE" noProof="0" dirty="0" smtClean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2565400"/>
            <a:ext cx="2944811" cy="389636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 smtClean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1" y="994334"/>
            <a:ext cx="2944810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203617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 smtClean="0"/>
              <a:t>Inhalt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sz="1600" noProof="0" dirty="0" smtClean="0"/>
              <a:t>Dritte Ebene</a:t>
            </a:r>
            <a:endParaRPr lang="de-DE" noProof="0" dirty="0" smtClean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 smtClean="0"/>
              <a:t>Inhalt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sz="1600" noProof="0" dirty="0" smtClean="0"/>
              <a:t>Dritte Ebene</a:t>
            </a:r>
            <a:endParaRPr lang="de-DE" noProof="0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86926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ünf Inhalte +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  <p:sp>
        <p:nvSpPr>
          <p:cNvPr id="5" name="Content Placeholder 4"/>
          <p:cNvSpPr>
            <a:spLocks noGrp="1" noChangeAspect="1"/>
          </p:cNvSpPr>
          <p:nvPr>
            <p:ph sz="quarter" idx="18" hasCustomPrompt="1"/>
          </p:nvPr>
        </p:nvSpPr>
        <p:spPr>
          <a:xfrm>
            <a:off x="311162" y="1762188"/>
            <a:ext cx="2635200" cy="23433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dirty="0" smtClean="0"/>
              <a:t>Inhalt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sz="1600" noProof="0" dirty="0" smtClean="0"/>
              <a:t>Dritte Ebene</a:t>
            </a:r>
            <a:endParaRPr lang="de-DE" noProof="0" dirty="0" smtClean="0"/>
          </a:p>
        </p:txBody>
      </p:sp>
      <p:sp>
        <p:nvSpPr>
          <p:cNvPr id="12" name="Content Placeholder 4"/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2946362" y="1762188"/>
            <a:ext cx="2635200" cy="23433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dirty="0" smtClean="0"/>
              <a:t>Inhalt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sz="1600" noProof="0" dirty="0" smtClean="0"/>
              <a:t>Dritte Ebene</a:t>
            </a:r>
            <a:endParaRPr lang="de-DE" noProof="0" dirty="0" smtClean="0"/>
          </a:p>
        </p:txBody>
      </p:sp>
      <p:sp>
        <p:nvSpPr>
          <p:cNvPr id="14" name="Content Placeholder 4"/>
          <p:cNvSpPr>
            <a:spLocks noGrp="1" noChangeAspect="1"/>
          </p:cNvSpPr>
          <p:nvPr>
            <p:ph sz="quarter" idx="20" hasCustomPrompt="1"/>
          </p:nvPr>
        </p:nvSpPr>
        <p:spPr>
          <a:xfrm>
            <a:off x="311162" y="4105554"/>
            <a:ext cx="2635200" cy="23433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dirty="0" smtClean="0"/>
              <a:t>Inhalt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sz="1600" noProof="0" dirty="0" smtClean="0"/>
              <a:t>Dritte Ebene</a:t>
            </a:r>
            <a:endParaRPr lang="de-DE" noProof="0" dirty="0" smtClean="0"/>
          </a:p>
        </p:txBody>
      </p:sp>
      <p:sp>
        <p:nvSpPr>
          <p:cNvPr id="15" name="Content Placeholder 4"/>
          <p:cNvSpPr>
            <a:spLocks noGrp="1" noChangeAspect="1"/>
          </p:cNvSpPr>
          <p:nvPr>
            <p:ph sz="quarter" idx="21" hasCustomPrompt="1"/>
          </p:nvPr>
        </p:nvSpPr>
        <p:spPr>
          <a:xfrm>
            <a:off x="2946362" y="4105554"/>
            <a:ext cx="2635200" cy="23433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dirty="0" smtClean="0"/>
              <a:t>Inhalt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sz="1600" noProof="0" dirty="0" smtClean="0"/>
              <a:t>Dritte Ebene</a:t>
            </a:r>
            <a:endParaRPr lang="de-DE" noProof="0" dirty="0" smtClean="0"/>
          </a:p>
        </p:txBody>
      </p:sp>
      <p:sp useBgFill="1">
        <p:nvSpPr>
          <p:cNvPr id="1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727699" y="1762188"/>
            <a:ext cx="3100389" cy="4686732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 smtClean="0"/>
              <a:t>Inhalt durch Klicken bearbeiten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22"/>
          </p:nvPr>
        </p:nvSpPr>
        <p:spPr>
          <a:xfrm>
            <a:off x="319090" y="1762188"/>
            <a:ext cx="5262472" cy="468673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042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 smtClean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 smtClean="0"/>
              <a:t>A deformation order analysis tool for vehicle structures in crashworthiness design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163835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 smtClean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 smtClean="0"/>
              <a:t>A deformation order analysis tool for vehicle structures in crashworthiness design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93196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smtClean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 smtClean="0"/>
              <a:t>A deformation order analysis tool for vehicle structures in crashworthiness design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019240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93262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Präsentationsmuster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kann auch als </a:t>
            </a:r>
            <a:r>
              <a:rPr lang="de-DE" noProof="0" dirty="0" err="1" smtClean="0"/>
              <a:t>Kapiteltrenner</a:t>
            </a:r>
            <a:r>
              <a:rPr lang="de-DE" noProof="0" dirty="0" smtClean="0"/>
              <a:t> verwendet werden</a:t>
            </a:r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00563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Präsentationsmuster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kann auch als </a:t>
            </a:r>
            <a:r>
              <a:rPr lang="de-DE" noProof="0" dirty="0" err="1" smtClean="0"/>
              <a:t>Kapiteltrenner</a:t>
            </a:r>
            <a:r>
              <a:rPr lang="de-DE" noProof="0" dirty="0" smtClean="0"/>
              <a:t> verwendet werden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29520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 smtClean="0"/>
              <a:t>Referent</a:t>
            </a:r>
            <a:br>
              <a:rPr lang="de-DE" noProof="0" dirty="0" smtClean="0"/>
            </a:br>
            <a:r>
              <a:rPr lang="de-DE" noProof="0" dirty="0" smtClean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 smtClean="0"/>
              <a:t>Referent</a:t>
            </a:r>
            <a:br>
              <a:rPr lang="de-DE" noProof="0" dirty="0" smtClean="0"/>
            </a:br>
            <a:r>
              <a:rPr lang="de-DE" noProof="0" dirty="0" smtClean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 smtClean="0"/>
              <a:t>Inhalt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 smtClean="0"/>
              <a:t>Inhalt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sz="1600" noProof="0" dirty="0" smtClean="0"/>
              <a:t>Dritte Ebene</a:t>
            </a:r>
            <a:endParaRPr lang="de-DE" noProof="0" dirty="0" smtClean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 smtClean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 smtClean="0"/>
              <a:t>Inhalt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sz="1600" noProof="0" dirty="0" smtClean="0"/>
              <a:t>Dritte Ebene</a:t>
            </a:r>
            <a:endParaRPr lang="de-DE" noProof="0" dirty="0" smtClean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 smtClean="0"/>
              <a:t>Inhalt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sz="1600" noProof="0" dirty="0" smtClean="0"/>
              <a:t>Dritte Ebene</a:t>
            </a:r>
            <a:endParaRPr lang="de-DE" noProof="0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 smtClean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 smtClean="0"/>
              <a:t>A deformation order analysis tool for vehicle structures in crashworthiness design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sz="1600" dirty="0" smtClean="0"/>
              <a:t>Dritte Ebene</a:t>
            </a:r>
            <a:endParaRPr lang="de-DE" dirty="0" smtClean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 smtClean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 smtClean="0"/>
              <a:t>A deformation order analysis tool for vehicle structures in crashworthiness design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sz="1600" dirty="0" smtClean="0"/>
              <a:t>Dritte Ebene</a:t>
            </a:r>
            <a:endParaRPr lang="de-DE" dirty="0" smtClean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wmf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0.xml"/><Relationship Id="rId12" Type="http://schemas.openxmlformats.org/officeDocument/2006/relationships/image" Target="../media/image1.wmf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6.xml"/></Relationships>
</file>

<file path=ppt/slideMasters/_rels/slideMaster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theme" Target="../theme/theme11.xml"/><Relationship Id="rId3" Type="http://schemas.openxmlformats.org/officeDocument/2006/relationships/image" Target="../media/image3.emf"/></Relationships>
</file>

<file path=ppt/slideMasters/_rels/slideMaster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theme" Target="../theme/theme12.xml"/><Relationship Id="rId3" Type="http://schemas.openxmlformats.org/officeDocument/2006/relationships/image" Target="../media/image3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3.xml"/><Relationship Id="rId3" Type="http://schemas.openxmlformats.org/officeDocument/2006/relationships/image" Target="../media/image1.wm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slideLayout" Target="../slideLayouts/slideLayout10.xml"/><Relationship Id="rId8" Type="http://schemas.openxmlformats.org/officeDocument/2006/relationships/slideLayout" Target="../slideLayouts/slideLayout11.xml"/><Relationship Id="rId9" Type="http://schemas.openxmlformats.org/officeDocument/2006/relationships/theme" Target="../theme/theme4.xml"/><Relationship Id="rId10" Type="http://schemas.openxmlformats.org/officeDocument/2006/relationships/image" Target="../media/image1.wmf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5.xml"/><Relationship Id="rId3" Type="http://schemas.openxmlformats.org/officeDocument/2006/relationships/image" Target="../media/image3.emf"/></Relationships>
</file>

<file path=ppt/slideMasters/_rels/slideMaster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theme" Target="../theme/theme6.xml"/><Relationship Id="rId3" Type="http://schemas.openxmlformats.org/officeDocument/2006/relationships/image" Target="../media/image3.emf"/></Relationships>
</file>

<file path=ppt/slideMasters/_rels/slideMaster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theme" Target="../theme/theme7.xml"/><Relationship Id="rId3" Type="http://schemas.openxmlformats.org/officeDocument/2006/relationships/image" Target="../media/image1.wmf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15.xml"/><Relationship Id="rId2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theme" Target="../theme/theme9.xml"/><Relationship Id="rId3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750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57279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3546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 smtClean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 smtClean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 smtClean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 smtClean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 smtClean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 smtClean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 smtClean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 smtClean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 smtClean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 smtClean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6180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 smtClean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63123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 smtClean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 smtClean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 smtClean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 smtClean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7913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.jpg"/><Relationship Id="rId12" Type="http://schemas.openxmlformats.org/officeDocument/2006/relationships/image" Target="../media/image35.jpg"/><Relationship Id="rId13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5" Type="http://schemas.openxmlformats.org/officeDocument/2006/relationships/image" Target="../media/image28.jpg"/><Relationship Id="rId6" Type="http://schemas.openxmlformats.org/officeDocument/2006/relationships/image" Target="../media/image29.jpg"/><Relationship Id="rId7" Type="http://schemas.openxmlformats.org/officeDocument/2006/relationships/image" Target="../media/image30.jpg"/><Relationship Id="rId8" Type="http://schemas.openxmlformats.org/officeDocument/2006/relationships/image" Target="../media/image31.jpg"/><Relationship Id="rId9" Type="http://schemas.openxmlformats.org/officeDocument/2006/relationships/image" Target="../media/image32.jpg"/><Relationship Id="rId10" Type="http://schemas.openxmlformats.org/officeDocument/2006/relationships/image" Target="../media/image3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4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4" Type="http://schemas.openxmlformats.org/officeDocument/2006/relationships/image" Target="../media/image42.jpg"/><Relationship Id="rId5" Type="http://schemas.openxmlformats.org/officeDocument/2006/relationships/image" Target="../media/image43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7.mp4"/><Relationship Id="rId4" Type="http://schemas.openxmlformats.org/officeDocument/2006/relationships/video" Target="../media/media7.mp4"/><Relationship Id="rId5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1" Type="http://schemas.microsoft.com/office/2007/relationships/media" Target="../media/media6.mp4"/><Relationship Id="rId2" Type="http://schemas.openxmlformats.org/officeDocument/2006/relationships/video" Target="../media/media6.mp4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46.png"/><Relationship Id="rId1" Type="http://schemas.microsoft.com/office/2007/relationships/media" Target="../media/media8.mp4"/><Relationship Id="rId2" Type="http://schemas.openxmlformats.org/officeDocument/2006/relationships/video" Target="../media/media8.mp4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notesSlide" Target="../notesSlides/notesSlide2.xml"/><Relationship Id="rId13" Type="http://schemas.openxmlformats.org/officeDocument/2006/relationships/image" Target="../media/image5.png"/><Relationship Id="rId14" Type="http://schemas.openxmlformats.org/officeDocument/2006/relationships/image" Target="../media/image6.png"/><Relationship Id="rId1" Type="http://schemas.microsoft.com/office/2007/relationships/media" Target="../media/media1.mp4"/><Relationship Id="rId2" Type="http://schemas.openxmlformats.org/officeDocument/2006/relationships/video" Target="../media/media1.mp4"/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microsoft.com/office/2007/relationships/media" Target="../media/media3.mp4"/><Relationship Id="rId6" Type="http://schemas.openxmlformats.org/officeDocument/2006/relationships/video" Target="../media/media3.mp4"/><Relationship Id="rId7" Type="http://schemas.microsoft.com/office/2007/relationships/media" Target="../media/media4.mp4"/><Relationship Id="rId8" Type="http://schemas.openxmlformats.org/officeDocument/2006/relationships/video" Target="../media/media4.mp4"/><Relationship Id="rId9" Type="http://schemas.microsoft.com/office/2007/relationships/media" Target="../media/media5.mp4"/><Relationship Id="rId10" Type="http://schemas.openxmlformats.org/officeDocument/2006/relationships/video" Target="../media/media5.mp4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jp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jpg"/><Relationship Id="rId12" Type="http://schemas.openxmlformats.org/officeDocument/2006/relationships/image" Target="../media/image16.jpg"/><Relationship Id="rId13" Type="http://schemas.openxmlformats.org/officeDocument/2006/relationships/image" Target="../media/image17.jpg"/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8.jpg"/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6" Type="http://schemas.openxmlformats.org/officeDocument/2006/relationships/image" Target="../media/image12.jpg"/><Relationship Id="rId7" Type="http://schemas.openxmlformats.org/officeDocument/2006/relationships/image" Target="../media/image13.jpg"/><Relationship Id="rId8" Type="http://schemas.openxmlformats.org/officeDocument/2006/relationships/image" Target="../media/image48.jpg"/><Relationship Id="rId9" Type="http://schemas.openxmlformats.org/officeDocument/2006/relationships/image" Target="../media/image49.jpg"/><Relationship Id="rId10" Type="http://schemas.openxmlformats.org/officeDocument/2006/relationships/image" Target="../media/image14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4" Type="http://schemas.openxmlformats.org/officeDocument/2006/relationships/image" Target="../media/image42.jpg"/><Relationship Id="rId5" Type="http://schemas.openxmlformats.org/officeDocument/2006/relationships/image" Target="../media/image43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6" Type="http://schemas.openxmlformats.org/officeDocument/2006/relationships/image" Target="../media/image12.jpg"/><Relationship Id="rId7" Type="http://schemas.openxmlformats.org/officeDocument/2006/relationships/image" Target="../media/image13.jpg"/><Relationship Id="rId8" Type="http://schemas.openxmlformats.org/officeDocument/2006/relationships/image" Target="../media/image14.jpg"/><Relationship Id="rId9" Type="http://schemas.openxmlformats.org/officeDocument/2006/relationships/image" Target="../media/image15.jpg"/><Relationship Id="rId10" Type="http://schemas.openxmlformats.org/officeDocument/2006/relationships/image" Target="../media/image16.jpg"/><Relationship Id="rId11" Type="http://schemas.openxmlformats.org/officeDocument/2006/relationships/image" Target="../media/image17.jpg"/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5" Type="http://schemas.openxmlformats.org/officeDocument/2006/relationships/image" Target="../media/image20.jpg"/><Relationship Id="rId6" Type="http://schemas.openxmlformats.org/officeDocument/2006/relationships/image" Target="../media/image21.jpg"/><Relationship Id="rId7" Type="http://schemas.openxmlformats.org/officeDocument/2006/relationships/image" Target="../media/image22.jpg"/><Relationship Id="rId8" Type="http://schemas.openxmlformats.org/officeDocument/2006/relationships/image" Target="../media/image23.jpg"/><Relationship Id="rId9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5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Supervisors:</a:t>
            </a:r>
          </a:p>
          <a:p>
            <a:pPr marL="857250" lvl="1" indent="-342900"/>
            <a:r>
              <a:rPr lang="en-US" dirty="0"/>
              <a:t>Volker Lange</a:t>
            </a:r>
          </a:p>
          <a:p>
            <a:pPr marL="857250" lvl="1" indent="-342900"/>
            <a:r>
              <a:rPr lang="en-US" dirty="0" err="1"/>
              <a:t>Lailong</a:t>
            </a:r>
            <a:r>
              <a:rPr lang="en-US" dirty="0"/>
              <a:t> Song</a:t>
            </a:r>
          </a:p>
          <a:p>
            <a:r>
              <a:rPr lang="en-US" dirty="0"/>
              <a:t>Students:</a:t>
            </a:r>
          </a:p>
          <a:p>
            <a:pPr marL="857250" lvl="1" indent="-342900"/>
            <a:r>
              <a:rPr lang="en-US" dirty="0" err="1"/>
              <a:t>Moustafa</a:t>
            </a:r>
            <a:r>
              <a:rPr lang="en-US" dirty="0"/>
              <a:t> </a:t>
            </a:r>
            <a:r>
              <a:rPr lang="en-US" dirty="0" err="1"/>
              <a:t>Alsayed</a:t>
            </a:r>
            <a:r>
              <a:rPr lang="en-US" dirty="0"/>
              <a:t> Ahmad</a:t>
            </a:r>
          </a:p>
          <a:p>
            <a:pPr marL="857250" lvl="1" indent="-342900"/>
            <a:r>
              <a:rPr lang="en-US" dirty="0" smtClean="0"/>
              <a:t>Jose Daniel </a:t>
            </a:r>
            <a:r>
              <a:rPr lang="en-US" dirty="0"/>
              <a:t>Perez Ramirez</a:t>
            </a:r>
          </a:p>
          <a:p>
            <a:pPr marL="857250" lvl="1" indent="-342900"/>
            <a:r>
              <a:rPr lang="en-US" dirty="0"/>
              <a:t>Massimo </a:t>
            </a:r>
            <a:r>
              <a:rPr lang="en-US" dirty="0" smtClean="0"/>
              <a:t>Sferza</a:t>
            </a:r>
            <a:endParaRPr lang="de-DE" dirty="0" smtClean="0"/>
          </a:p>
          <a:p>
            <a:r>
              <a:rPr lang="de-DE" dirty="0" smtClean="0"/>
              <a:t>Technische </a:t>
            </a:r>
            <a:r>
              <a:rPr lang="de-DE" dirty="0"/>
              <a:t>Universität München</a:t>
            </a:r>
          </a:p>
          <a:p>
            <a:r>
              <a:rPr lang="de-DE" dirty="0" err="1" smtClean="0"/>
              <a:t>Ingenieurfakult</a:t>
            </a:r>
            <a:r>
              <a:rPr lang="it-IT" dirty="0" err="1" smtClean="0"/>
              <a:t>ät</a:t>
            </a:r>
            <a:r>
              <a:rPr lang="it-IT" dirty="0" smtClean="0"/>
              <a:t> Bau Geo </a:t>
            </a:r>
            <a:r>
              <a:rPr lang="it-IT" dirty="0" err="1" smtClean="0"/>
              <a:t>Umwelt</a:t>
            </a:r>
            <a:endParaRPr lang="de-DE" dirty="0" smtClean="0"/>
          </a:p>
          <a:p>
            <a:r>
              <a:rPr lang="de-DE" dirty="0" smtClean="0"/>
              <a:t>Lehrstuhl für </a:t>
            </a:r>
            <a:r>
              <a:rPr lang="de-DE" dirty="0"/>
              <a:t>Computational </a:t>
            </a:r>
            <a:r>
              <a:rPr lang="de-DE" dirty="0" err="1"/>
              <a:t>Mechanics</a:t>
            </a:r>
            <a:r>
              <a:rPr lang="de-DE" dirty="0"/>
              <a:t> </a:t>
            </a:r>
            <a:endParaRPr lang="de-DE" dirty="0" smtClean="0"/>
          </a:p>
          <a:p>
            <a:r>
              <a:rPr lang="de-DE" dirty="0" smtClean="0"/>
              <a:t>7</a:t>
            </a:r>
            <a:r>
              <a:rPr lang="de-DE" baseline="30000" dirty="0" smtClean="0"/>
              <a:t>th</a:t>
            </a:r>
            <a:r>
              <a:rPr lang="de-DE" dirty="0" smtClean="0"/>
              <a:t> </a:t>
            </a:r>
            <a:r>
              <a:rPr lang="de-DE" dirty="0" err="1" smtClean="0"/>
              <a:t>July</a:t>
            </a:r>
            <a:r>
              <a:rPr lang="de-DE" dirty="0" smtClean="0"/>
              <a:t>, 2016</a:t>
            </a:r>
            <a:endParaRPr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820738"/>
          </a:xfrm>
        </p:spPr>
        <p:txBody>
          <a:bodyPr/>
          <a:lstStyle/>
          <a:p>
            <a:r>
              <a:rPr lang="en-US" dirty="0"/>
              <a:t>A deformation order analysis tool for vehicle structures in crashworthiness design</a:t>
            </a:r>
            <a:endParaRPr lang="de-DE" dirty="0"/>
          </a:p>
        </p:txBody>
      </p:sp>
      <p:pic>
        <p:nvPicPr>
          <p:cNvPr id="5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01" y="3051360"/>
            <a:ext cx="3892489" cy="33974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2307530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de-DE" sz="2200" dirty="0" smtClean="0"/>
              <a:t>New </a:t>
            </a:r>
            <a:r>
              <a:rPr lang="de-DE" sz="2200" dirty="0" err="1" smtClean="0"/>
              <a:t>model</a:t>
            </a:r>
            <a:r>
              <a:rPr lang="de-DE" sz="2200" dirty="0" smtClean="0"/>
              <a:t> </a:t>
            </a:r>
            <a:r>
              <a:rPr lang="de-DE" sz="2200" dirty="0" err="1" smtClean="0"/>
              <a:t>assumptions</a:t>
            </a:r>
            <a:endParaRPr lang="de-DE" sz="2200" dirty="0" smtClean="0"/>
          </a:p>
          <a:p>
            <a:pPr marL="342900" indent="-342900">
              <a:buFont typeface="Arial" charset="0"/>
              <a:buChar char="•"/>
            </a:pPr>
            <a:r>
              <a:rPr lang="de-DE" sz="2200" dirty="0" smtClean="0"/>
              <a:t>Exhaustive </a:t>
            </a:r>
            <a:r>
              <a:rPr lang="de-DE" sz="2200" dirty="0" err="1" smtClean="0"/>
              <a:t>enumeration</a:t>
            </a:r>
            <a:r>
              <a:rPr lang="de-DE" sz="2200" dirty="0" smtClean="0"/>
              <a:t> </a:t>
            </a:r>
            <a:r>
              <a:rPr lang="de-DE" sz="2200" dirty="0" err="1" smtClean="0"/>
              <a:t>method</a:t>
            </a:r>
            <a:endParaRPr lang="de-DE" sz="2200" dirty="0" smtClean="0"/>
          </a:p>
          <a:p>
            <a:pPr marL="342900" indent="-342900">
              <a:buFont typeface="Arial" charset="0"/>
              <a:buChar char="•"/>
            </a:pPr>
            <a:r>
              <a:rPr lang="de-DE" sz="2200" dirty="0" err="1">
                <a:solidFill>
                  <a:schemeClr val="bg2"/>
                </a:solidFill>
              </a:rPr>
              <a:t>Recursive</a:t>
            </a:r>
            <a:r>
              <a:rPr lang="de-DE" sz="2200" dirty="0">
                <a:solidFill>
                  <a:schemeClr val="bg2"/>
                </a:solidFill>
              </a:rPr>
              <a:t> </a:t>
            </a:r>
            <a:r>
              <a:rPr lang="de-DE" sz="2200" dirty="0" err="1">
                <a:solidFill>
                  <a:schemeClr val="bg2"/>
                </a:solidFill>
              </a:rPr>
              <a:t>stepwise</a:t>
            </a:r>
            <a:r>
              <a:rPr lang="de-DE" sz="2200" dirty="0">
                <a:solidFill>
                  <a:schemeClr val="bg2"/>
                </a:solidFill>
              </a:rPr>
              <a:t> </a:t>
            </a:r>
            <a:r>
              <a:rPr lang="de-DE" sz="2200" dirty="0" err="1" smtClean="0">
                <a:solidFill>
                  <a:schemeClr val="bg2"/>
                </a:solidFill>
              </a:rPr>
              <a:t>method</a:t>
            </a:r>
            <a:endParaRPr lang="de-DE" sz="2200" dirty="0">
              <a:solidFill>
                <a:schemeClr val="bg2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de-DE" sz="3000" dirty="0" smtClean="0"/>
              <a:t>Solutions </a:t>
            </a:r>
            <a:r>
              <a:rPr lang="de-DE" sz="3000" dirty="0" err="1" smtClean="0"/>
              <a:t>to</a:t>
            </a:r>
            <a:r>
              <a:rPr lang="de-DE" sz="3000" dirty="0" smtClean="0"/>
              <a:t> </a:t>
            </a:r>
            <a:r>
              <a:rPr lang="de-DE" sz="3000" dirty="0" err="1" smtClean="0"/>
              <a:t>task</a:t>
            </a:r>
            <a:r>
              <a:rPr lang="de-DE" sz="3000" dirty="0" smtClean="0"/>
              <a:t> 1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44314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Step-wise recursive solver</a:t>
            </a: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319091" y="279959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de-DE" sz="1800" dirty="0" err="1">
                <a:solidFill>
                  <a:schemeClr val="bg2"/>
                </a:solidFill>
              </a:rPr>
              <a:t>Recursive</a:t>
            </a:r>
            <a:r>
              <a:rPr lang="de-DE" sz="1800" dirty="0">
                <a:solidFill>
                  <a:schemeClr val="bg2"/>
                </a:solidFill>
              </a:rPr>
              <a:t> </a:t>
            </a:r>
            <a:r>
              <a:rPr lang="de-DE" sz="1800" dirty="0" err="1">
                <a:solidFill>
                  <a:schemeClr val="bg2"/>
                </a:solidFill>
              </a:rPr>
              <a:t>stepwise</a:t>
            </a:r>
            <a:r>
              <a:rPr lang="de-DE" sz="1800" dirty="0">
                <a:solidFill>
                  <a:schemeClr val="bg2"/>
                </a:solidFill>
              </a:rPr>
              <a:t> </a:t>
            </a:r>
            <a:r>
              <a:rPr lang="de-DE" sz="1800" dirty="0" err="1">
                <a:solidFill>
                  <a:schemeClr val="bg2"/>
                </a:solidFill>
              </a:rPr>
              <a:t>method</a:t>
            </a:r>
            <a:endParaRPr lang="de-DE" sz="1800" dirty="0">
              <a:solidFill>
                <a:schemeClr val="bg2"/>
              </a:solidFill>
            </a:endParaRPr>
          </a:p>
        </p:txBody>
      </p:sp>
      <p:pic>
        <p:nvPicPr>
          <p:cNvPr id="12" name="Picture 1"/>
          <p:cNvPicPr>
            <a:picLocks noGrp="1" noChangeAspect="1"/>
          </p:cNvPicPr>
          <p:nvPr>
            <p:ph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13" y="2986967"/>
            <a:ext cx="4181475" cy="2238203"/>
          </a:xfrm>
        </p:spPr>
      </p:pic>
      <p:pic>
        <p:nvPicPr>
          <p:cNvPr id="1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13" y="2986966"/>
            <a:ext cx="4181476" cy="2238203"/>
          </a:xfrm>
          <a:prstGeom prst="rect">
            <a:avLst/>
          </a:prstGeom>
        </p:spPr>
      </p:pic>
      <p:pic>
        <p:nvPicPr>
          <p:cNvPr id="15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11" y="2986965"/>
            <a:ext cx="4181479" cy="2238204"/>
          </a:xfrm>
          <a:prstGeom prst="rect">
            <a:avLst/>
          </a:prstGeom>
        </p:spPr>
      </p:pic>
      <p:pic>
        <p:nvPicPr>
          <p:cNvPr id="16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12" y="2986963"/>
            <a:ext cx="4181478" cy="2238205"/>
          </a:xfrm>
          <a:prstGeom prst="rect">
            <a:avLst/>
          </a:prstGeom>
        </p:spPr>
      </p:pic>
      <p:pic>
        <p:nvPicPr>
          <p:cNvPr id="17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10" y="2986962"/>
            <a:ext cx="4181480" cy="2238206"/>
          </a:xfrm>
          <a:prstGeom prst="rect">
            <a:avLst/>
          </a:prstGeom>
        </p:spPr>
      </p:pic>
      <p:pic>
        <p:nvPicPr>
          <p:cNvPr id="18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10" y="2986960"/>
            <a:ext cx="4181480" cy="2238205"/>
          </a:xfrm>
          <a:prstGeom prst="rect">
            <a:avLst/>
          </a:prstGeom>
        </p:spPr>
      </p:pic>
      <p:pic>
        <p:nvPicPr>
          <p:cNvPr id="19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529" y="2986960"/>
            <a:ext cx="4181478" cy="2238205"/>
          </a:xfrm>
          <a:prstGeom prst="rect">
            <a:avLst/>
          </a:prstGeom>
        </p:spPr>
      </p:pic>
      <p:pic>
        <p:nvPicPr>
          <p:cNvPr id="2" name="Tree 1"/>
          <p:cNvPicPr>
            <a:picLocks noGrp="1" noChangeAspect="1"/>
          </p:cNvPicPr>
          <p:nvPr>
            <p:ph idx="14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04"/>
          <a:stretch/>
        </p:blipFill>
        <p:spPr>
          <a:xfrm>
            <a:off x="754098" y="1762125"/>
            <a:ext cx="3311455" cy="1795267"/>
          </a:xfrm>
        </p:spPr>
      </p:pic>
      <p:pic>
        <p:nvPicPr>
          <p:cNvPr id="5" name="Tree 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517"/>
          <a:stretch/>
        </p:blipFill>
        <p:spPr>
          <a:xfrm>
            <a:off x="754098" y="1762125"/>
            <a:ext cx="3311457" cy="1804035"/>
          </a:xfrm>
          <a:prstGeom prst="rect">
            <a:avLst/>
          </a:prstGeom>
        </p:spPr>
      </p:pic>
      <p:pic>
        <p:nvPicPr>
          <p:cNvPr id="22" name="Tree 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95"/>
          <a:stretch/>
        </p:blipFill>
        <p:spPr>
          <a:xfrm>
            <a:off x="754098" y="1762125"/>
            <a:ext cx="3311457" cy="3225516"/>
          </a:xfrm>
          <a:prstGeom prst="rect">
            <a:avLst/>
          </a:prstGeom>
        </p:spPr>
      </p:pic>
      <p:pic>
        <p:nvPicPr>
          <p:cNvPr id="7" name="Tree 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58"/>
          <a:stretch/>
        </p:blipFill>
        <p:spPr>
          <a:xfrm>
            <a:off x="754096" y="1762125"/>
            <a:ext cx="3311457" cy="3236596"/>
          </a:xfrm>
          <a:prstGeom prst="rect">
            <a:avLst/>
          </a:prstGeom>
        </p:spPr>
      </p:pic>
      <p:pic>
        <p:nvPicPr>
          <p:cNvPr id="20" name="Tre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96" y="1762124"/>
            <a:ext cx="3311457" cy="4687889"/>
          </a:xfrm>
          <a:prstGeom prst="rect">
            <a:avLst/>
          </a:prstGeom>
        </p:spPr>
      </p:pic>
      <p:pic>
        <p:nvPicPr>
          <p:cNvPr id="23" name="Tree 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517"/>
          <a:stretch/>
        </p:blipFill>
        <p:spPr>
          <a:xfrm>
            <a:off x="754094" y="1762125"/>
            <a:ext cx="3311456" cy="1804036"/>
          </a:xfrm>
          <a:prstGeom prst="rect">
            <a:avLst/>
          </a:prstGeom>
        </p:spPr>
      </p:pic>
      <p:pic>
        <p:nvPicPr>
          <p:cNvPr id="24" name="Tree 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517"/>
          <a:stretch/>
        </p:blipFill>
        <p:spPr>
          <a:xfrm>
            <a:off x="754094" y="1762124"/>
            <a:ext cx="3311456" cy="18040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/>
              <p:cNvSpPr/>
              <p:nvPr/>
            </p:nvSpPr>
            <p:spPr>
              <a:xfrm>
                <a:off x="2199871" y="1295338"/>
                <a:ext cx="688109" cy="8485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limLoc m:val="undOvr"/>
                          <m:ctrlPr>
                            <a:rPr lang="en-U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9871" y="1295338"/>
                <a:ext cx="688109" cy="848566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41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same idea can be applied to:</a:t>
            </a:r>
          </a:p>
          <a:p>
            <a:pPr marL="461963" lvl="1" indent="-285750"/>
            <a:endParaRPr lang="en-US" dirty="0" smtClean="0"/>
          </a:p>
          <a:p>
            <a:pPr marL="461963" lvl="1" indent="-285750"/>
            <a:r>
              <a:rPr lang="en-US" dirty="0" smtClean="0"/>
              <a:t>Gaps</a:t>
            </a:r>
          </a:p>
          <a:p>
            <a:pPr marL="461963" lvl="1" indent="-285750"/>
            <a:endParaRPr lang="en-US" dirty="0" smtClean="0"/>
          </a:p>
          <a:p>
            <a:pPr marL="461963" lvl="1" indent="-285750"/>
            <a:endParaRPr lang="en-US" dirty="0" smtClean="0"/>
          </a:p>
          <a:p>
            <a:pPr marL="461963" lvl="1" indent="-285750"/>
            <a:endParaRPr lang="en-US" dirty="0"/>
          </a:p>
          <a:p>
            <a:pPr marL="461963" lvl="1" indent="-285750"/>
            <a:endParaRPr lang="en-US" dirty="0" smtClean="0"/>
          </a:p>
          <a:p>
            <a:pPr marL="461963" lvl="1" indent="-285750"/>
            <a:endParaRPr lang="en-US" dirty="0" smtClean="0"/>
          </a:p>
          <a:p>
            <a:pPr marL="461963" lvl="1" indent="-285750"/>
            <a:endParaRPr lang="en-US" dirty="0" smtClean="0"/>
          </a:p>
          <a:p>
            <a:pPr marL="461963" lvl="1" indent="-285750"/>
            <a:endParaRPr lang="en-US" dirty="0"/>
          </a:p>
          <a:p>
            <a:pPr marL="461963" lvl="1" indent="-285750"/>
            <a:r>
              <a:rPr lang="en-US" dirty="0" smtClean="0"/>
              <a:t>Cross members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Step-wise recursive solver</a:t>
            </a: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319091" y="279959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de-DE" sz="1800" dirty="0" err="1">
                <a:solidFill>
                  <a:schemeClr val="bg2"/>
                </a:solidFill>
              </a:rPr>
              <a:t>Recursive</a:t>
            </a:r>
            <a:r>
              <a:rPr lang="de-DE" sz="1800" dirty="0">
                <a:solidFill>
                  <a:schemeClr val="bg2"/>
                </a:solidFill>
              </a:rPr>
              <a:t> </a:t>
            </a:r>
            <a:r>
              <a:rPr lang="de-DE" sz="1800" dirty="0" err="1">
                <a:solidFill>
                  <a:schemeClr val="bg2"/>
                </a:solidFill>
              </a:rPr>
              <a:t>stepwise</a:t>
            </a:r>
            <a:r>
              <a:rPr lang="de-DE" sz="1800" dirty="0">
                <a:solidFill>
                  <a:schemeClr val="bg2"/>
                </a:solidFill>
              </a:rPr>
              <a:t> </a:t>
            </a:r>
            <a:r>
              <a:rPr lang="de-DE" sz="1800" dirty="0" err="1">
                <a:solidFill>
                  <a:schemeClr val="bg2"/>
                </a:solidFill>
              </a:rPr>
              <a:t>method</a:t>
            </a:r>
            <a:endParaRPr lang="de-DE" sz="1800" dirty="0">
              <a:solidFill>
                <a:schemeClr val="bg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18" y="2563200"/>
            <a:ext cx="7640341" cy="156817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69" y="2578797"/>
            <a:ext cx="7635490" cy="149817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83072" y="4983775"/>
            <a:ext cx="7181032" cy="280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 smtClean="0">
                <a:latin typeface="+mn-lt"/>
              </a:rPr>
              <a:t>Add restrictions to the simultaneous deformation of multiple members</a:t>
            </a:r>
            <a:endParaRPr lang="en-GB" sz="1600" dirty="0" err="1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7033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2307530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de-DE" sz="2200" dirty="0" smtClean="0">
                <a:solidFill>
                  <a:schemeClr val="bg2"/>
                </a:solidFill>
              </a:rPr>
              <a:t>Initial </a:t>
            </a:r>
            <a:r>
              <a:rPr lang="de-DE" sz="2200" dirty="0" err="1" smtClean="0">
                <a:solidFill>
                  <a:schemeClr val="bg2"/>
                </a:solidFill>
              </a:rPr>
              <a:t>state</a:t>
            </a:r>
            <a:r>
              <a:rPr lang="de-DE" sz="2200" dirty="0" smtClean="0">
                <a:solidFill>
                  <a:schemeClr val="bg2"/>
                </a:solidFill>
              </a:rPr>
              <a:t> – Deformation </a:t>
            </a:r>
            <a:r>
              <a:rPr lang="de-DE" sz="2200" dirty="0" err="1" smtClean="0">
                <a:solidFill>
                  <a:schemeClr val="bg2"/>
                </a:solidFill>
              </a:rPr>
              <a:t>History</a:t>
            </a:r>
            <a:r>
              <a:rPr lang="de-DE" sz="2200" dirty="0" smtClean="0">
                <a:solidFill>
                  <a:schemeClr val="bg2"/>
                </a:solidFill>
              </a:rPr>
              <a:t> </a:t>
            </a:r>
            <a:r>
              <a:rPr lang="de-DE" sz="2200" dirty="0" err="1" smtClean="0">
                <a:solidFill>
                  <a:schemeClr val="bg2"/>
                </a:solidFill>
              </a:rPr>
              <a:t>interface</a:t>
            </a:r>
            <a:endParaRPr lang="de-DE" sz="2200" dirty="0" smtClean="0">
              <a:solidFill>
                <a:schemeClr val="bg2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de-DE" sz="2200" dirty="0"/>
              <a:t>Features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video</a:t>
            </a:r>
            <a:r>
              <a:rPr lang="de-DE" sz="2200" dirty="0"/>
              <a:t> </a:t>
            </a:r>
            <a:r>
              <a:rPr lang="de-DE" sz="2200" dirty="0" err="1"/>
              <a:t>generation</a:t>
            </a:r>
            <a:r>
              <a:rPr lang="de-DE" sz="2200" dirty="0"/>
              <a:t> </a:t>
            </a:r>
            <a:r>
              <a:rPr lang="de-DE" sz="2200" dirty="0" err="1"/>
              <a:t>code</a:t>
            </a:r>
            <a:endParaRPr lang="de-DE" sz="22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de-DE" sz="3000" dirty="0" smtClean="0"/>
              <a:t>Progress </a:t>
            </a:r>
            <a:r>
              <a:rPr lang="de-DE" sz="3000" dirty="0" err="1" smtClean="0"/>
              <a:t>status</a:t>
            </a:r>
            <a:r>
              <a:rPr lang="de-DE" sz="3000" dirty="0" smtClean="0"/>
              <a:t> </a:t>
            </a:r>
            <a:r>
              <a:rPr lang="de-DE" sz="3000" dirty="0" err="1" smtClean="0"/>
              <a:t>of</a:t>
            </a:r>
            <a:r>
              <a:rPr lang="de-DE" sz="3000" dirty="0" smtClean="0"/>
              <a:t> </a:t>
            </a:r>
            <a:r>
              <a:rPr lang="de-DE" dirty="0" err="1" smtClean="0"/>
              <a:t>t</a:t>
            </a:r>
            <a:r>
              <a:rPr lang="de-DE" sz="3000" dirty="0" err="1" smtClean="0"/>
              <a:t>ask</a:t>
            </a:r>
            <a:r>
              <a:rPr lang="de-DE" sz="3000" dirty="0" smtClean="0"/>
              <a:t> </a:t>
            </a:r>
            <a:r>
              <a:rPr lang="de-DE" dirty="0"/>
              <a:t>3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198710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8" y="3019738"/>
            <a:ext cx="4181475" cy="2172662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683" y="1871081"/>
            <a:ext cx="3720800" cy="4578932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9091" y="279959"/>
            <a:ext cx="8508999" cy="410369"/>
          </a:xfrm>
        </p:spPr>
        <p:txBody>
          <a:bodyPr/>
          <a:lstStyle/>
          <a:p>
            <a:r>
              <a:rPr lang="de-DE" sz="1800" dirty="0">
                <a:solidFill>
                  <a:schemeClr val="bg2"/>
                </a:solidFill>
              </a:rPr>
              <a:t>Initial </a:t>
            </a:r>
            <a:r>
              <a:rPr lang="de-DE" sz="1800" dirty="0" err="1">
                <a:solidFill>
                  <a:schemeClr val="bg2"/>
                </a:solidFill>
              </a:rPr>
              <a:t>state</a:t>
            </a:r>
            <a:r>
              <a:rPr lang="de-DE" sz="1800" dirty="0">
                <a:solidFill>
                  <a:schemeClr val="bg2"/>
                </a:solidFill>
              </a:rPr>
              <a:t> – Deformation </a:t>
            </a:r>
            <a:r>
              <a:rPr lang="de-DE" sz="1800" dirty="0" err="1">
                <a:solidFill>
                  <a:schemeClr val="bg2"/>
                </a:solidFill>
              </a:rPr>
              <a:t>History</a:t>
            </a:r>
            <a:r>
              <a:rPr lang="de-DE" sz="1800" dirty="0">
                <a:solidFill>
                  <a:schemeClr val="bg2"/>
                </a:solidFill>
              </a:rPr>
              <a:t> </a:t>
            </a:r>
            <a:r>
              <a:rPr lang="de-DE" sz="1800" dirty="0" err="1" smtClean="0">
                <a:solidFill>
                  <a:schemeClr val="bg2"/>
                </a:solidFill>
              </a:rPr>
              <a:t>interface</a:t>
            </a:r>
            <a:endParaRPr lang="en-GB" sz="1800" dirty="0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1161" y="804486"/>
            <a:ext cx="8516927" cy="5262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3000" dirty="0" smtClean="0">
                <a:latin typeface="+mn-lt"/>
              </a:rPr>
              <a:t>Input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1161" y="1450068"/>
            <a:ext cx="4188839" cy="4210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2400" dirty="0" smtClean="0">
                <a:latin typeface="+mn-lt"/>
              </a:rPr>
              <a:t>Initial State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00000" y="1450068"/>
            <a:ext cx="4188839" cy="4210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2400" dirty="0" smtClean="0">
                <a:latin typeface="+mn-lt"/>
              </a:rPr>
              <a:t>Deformation History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811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11161" y="804486"/>
            <a:ext cx="8516927" cy="5262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3000" dirty="0" smtClean="0">
                <a:latin typeface="+mn-lt"/>
              </a:rPr>
              <a:t>Input</a:t>
            </a:r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230" y="938145"/>
            <a:ext cx="2682240" cy="2767584"/>
          </a:xfr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230" y="3705729"/>
            <a:ext cx="2682240" cy="2767584"/>
          </a:xfrm>
          <a:prstGeom prst="rect">
            <a:avLst/>
          </a:prstGeom>
        </p:spPr>
      </p:pic>
      <p:sp>
        <p:nvSpPr>
          <p:cNvPr id="21" name="Title 3"/>
          <p:cNvSpPr>
            <a:spLocks noGrp="1"/>
          </p:cNvSpPr>
          <p:nvPr>
            <p:ph type="title"/>
          </p:nvPr>
        </p:nvSpPr>
        <p:spPr>
          <a:xfrm>
            <a:off x="319091" y="279959"/>
            <a:ext cx="8508999" cy="410369"/>
          </a:xfrm>
        </p:spPr>
        <p:txBody>
          <a:bodyPr/>
          <a:lstStyle/>
          <a:p>
            <a:r>
              <a:rPr lang="de-DE" sz="1800" dirty="0">
                <a:solidFill>
                  <a:schemeClr val="bg2"/>
                </a:solidFill>
              </a:rPr>
              <a:t>Initial </a:t>
            </a:r>
            <a:r>
              <a:rPr lang="de-DE" sz="1800" dirty="0" err="1">
                <a:solidFill>
                  <a:schemeClr val="bg2"/>
                </a:solidFill>
              </a:rPr>
              <a:t>state</a:t>
            </a:r>
            <a:r>
              <a:rPr lang="de-DE" sz="1800" dirty="0">
                <a:solidFill>
                  <a:schemeClr val="bg2"/>
                </a:solidFill>
              </a:rPr>
              <a:t> – Deformation </a:t>
            </a:r>
            <a:r>
              <a:rPr lang="de-DE" sz="1800" dirty="0" err="1">
                <a:solidFill>
                  <a:schemeClr val="bg2"/>
                </a:solidFill>
              </a:rPr>
              <a:t>History</a:t>
            </a:r>
            <a:r>
              <a:rPr lang="de-DE" sz="1800" dirty="0">
                <a:solidFill>
                  <a:schemeClr val="bg2"/>
                </a:solidFill>
              </a:rPr>
              <a:t> </a:t>
            </a:r>
            <a:r>
              <a:rPr lang="de-DE" sz="1800" dirty="0" err="1" smtClean="0">
                <a:solidFill>
                  <a:schemeClr val="bg2"/>
                </a:solidFill>
              </a:rPr>
              <a:t>interface</a:t>
            </a:r>
            <a:endParaRPr lang="en-GB" sz="1800" dirty="0">
              <a:solidFill>
                <a:schemeClr val="bg2"/>
              </a:solidFill>
            </a:endParaRPr>
          </a:p>
        </p:txBody>
      </p:sp>
      <p:pic>
        <p:nvPicPr>
          <p:cNvPr id="23" name="Content Placeholder 22"/>
          <p:cNvPicPr>
            <a:picLocks noGrp="1" noChangeAspect="1"/>
          </p:cNvPicPr>
          <p:nvPr>
            <p:ph idx="1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5" r="15539"/>
          <a:stretch/>
        </p:blipFill>
        <p:spPr>
          <a:xfrm>
            <a:off x="310054" y="1330784"/>
            <a:ext cx="5086176" cy="4430391"/>
          </a:xfrm>
        </p:spPr>
      </p:pic>
    </p:spTree>
    <p:extLst>
      <p:ext uri="{BB962C8B-B14F-4D97-AF65-F5344CB8AC3E}">
        <p14:creationId xmlns:p14="http://schemas.microsoft.com/office/powerpoint/2010/main" val="16557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smtClean="0"/>
              <a:t>A </a:t>
            </a:r>
            <a:r>
              <a:rPr lang="de-DE" dirty="0" err="1" smtClean="0"/>
              <a:t>deformation</a:t>
            </a:r>
            <a:r>
              <a:rPr lang="de-DE" dirty="0" smtClean="0"/>
              <a:t> </a:t>
            </a:r>
            <a:r>
              <a:rPr lang="de-DE" dirty="0" err="1" smtClean="0"/>
              <a:t>order</a:t>
            </a:r>
            <a:r>
              <a:rPr lang="de-DE" dirty="0" smtClean="0"/>
              <a:t> </a:t>
            </a:r>
            <a:r>
              <a:rPr lang="de-DE" dirty="0" err="1" smtClean="0"/>
              <a:t>analysis</a:t>
            </a:r>
            <a:r>
              <a:rPr lang="de-DE" dirty="0" smtClean="0"/>
              <a:t> </a:t>
            </a:r>
            <a:r>
              <a:rPr lang="de-DE" dirty="0" err="1" smtClean="0"/>
              <a:t>tool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vehicle</a:t>
            </a:r>
            <a:r>
              <a:rPr lang="de-DE" dirty="0" smtClean="0"/>
              <a:t> </a:t>
            </a:r>
            <a:r>
              <a:rPr lang="de-DE" dirty="0" err="1" smtClean="0"/>
              <a:t>structures</a:t>
            </a:r>
            <a:r>
              <a:rPr lang="de-DE" dirty="0" smtClean="0"/>
              <a:t> in </a:t>
            </a:r>
            <a:r>
              <a:rPr lang="de-DE" dirty="0" err="1" smtClean="0"/>
              <a:t>crashworthiness</a:t>
            </a:r>
            <a:r>
              <a:rPr lang="de-DE" dirty="0" smtClean="0"/>
              <a:t> design</a:t>
            </a:r>
            <a:endParaRPr 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Translation and deformation</a:t>
            </a:r>
            <a:endParaRPr lang="en-GB" dirty="0"/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319091" y="279959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de-DE" sz="1800" dirty="0" smtClean="0">
                <a:solidFill>
                  <a:schemeClr val="bg2"/>
                </a:solidFill>
              </a:rPr>
              <a:t>Initial </a:t>
            </a:r>
            <a:r>
              <a:rPr lang="de-DE" sz="1800" dirty="0" err="1" smtClean="0">
                <a:solidFill>
                  <a:schemeClr val="bg2"/>
                </a:solidFill>
              </a:rPr>
              <a:t>state</a:t>
            </a:r>
            <a:r>
              <a:rPr lang="de-DE" sz="1800" dirty="0" smtClean="0">
                <a:solidFill>
                  <a:schemeClr val="bg2"/>
                </a:solidFill>
              </a:rPr>
              <a:t> – Deformation </a:t>
            </a:r>
            <a:r>
              <a:rPr lang="de-DE" sz="1800" dirty="0" err="1" smtClean="0">
                <a:solidFill>
                  <a:schemeClr val="bg2"/>
                </a:solidFill>
              </a:rPr>
              <a:t>History</a:t>
            </a:r>
            <a:r>
              <a:rPr lang="de-DE" sz="1800" dirty="0" smtClean="0">
                <a:solidFill>
                  <a:schemeClr val="bg2"/>
                </a:solidFill>
              </a:rPr>
              <a:t> </a:t>
            </a:r>
            <a:r>
              <a:rPr lang="de-DE" sz="1800" dirty="0" err="1" smtClean="0">
                <a:solidFill>
                  <a:schemeClr val="bg2"/>
                </a:solidFill>
              </a:rPr>
              <a:t>interface</a:t>
            </a:r>
            <a:endParaRPr lang="de-DE" sz="1800" dirty="0">
              <a:solidFill>
                <a:schemeClr val="bg2"/>
              </a:solidFill>
            </a:endParaRPr>
          </a:p>
        </p:txBody>
      </p:sp>
      <p:pic>
        <p:nvPicPr>
          <p:cNvPr id="3" name="move.mp4">
            <a:hlinkClick r:id="" action="ppaction://media"/>
          </p:cNvPr>
          <p:cNvPicPr>
            <a:picLocks noGrp="1" noChangeAspect="1"/>
          </p:cNvPicPr>
          <p:nvPr>
            <p:ph idx="1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152" r="15057" b="26552"/>
          <a:stretch/>
        </p:blipFill>
        <p:spPr>
          <a:xfrm>
            <a:off x="319090" y="2817501"/>
            <a:ext cx="4439298" cy="2243014"/>
          </a:xfrm>
          <a:ln>
            <a:solidFill>
              <a:schemeClr val="tx1"/>
            </a:solidFill>
          </a:ln>
        </p:spPr>
      </p:pic>
      <p:pic>
        <p:nvPicPr>
          <p:cNvPr id="11" name="deform.mp4">
            <a:hlinkClick r:id="" action="ppaction://media"/>
          </p:cNvPr>
          <p:cNvPicPr>
            <a:picLocks noGrp="1" noChangeAspect="1"/>
          </p:cNvPicPr>
          <p:nvPr>
            <p:ph idx="15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15697" t="1" r="15039" b="26552"/>
          <a:stretch/>
        </p:blipFill>
        <p:spPr>
          <a:xfrm>
            <a:off x="4758388" y="2817501"/>
            <a:ext cx="3765687" cy="2243014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879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03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2307530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de-DE" sz="2200" dirty="0" smtClean="0"/>
              <a:t>Initial </a:t>
            </a:r>
            <a:r>
              <a:rPr lang="de-DE" sz="2200" dirty="0" err="1" smtClean="0"/>
              <a:t>state</a:t>
            </a:r>
            <a:r>
              <a:rPr lang="de-DE" sz="2200" dirty="0" smtClean="0"/>
              <a:t> – Deformation </a:t>
            </a:r>
            <a:r>
              <a:rPr lang="de-DE" sz="2200" dirty="0" err="1" smtClean="0"/>
              <a:t>History</a:t>
            </a:r>
            <a:r>
              <a:rPr lang="de-DE" sz="2200" dirty="0" smtClean="0"/>
              <a:t> </a:t>
            </a:r>
            <a:r>
              <a:rPr lang="de-DE" sz="2200" dirty="0" err="1" smtClean="0"/>
              <a:t>interface</a:t>
            </a:r>
            <a:endParaRPr lang="de-DE" sz="2200" dirty="0" smtClean="0"/>
          </a:p>
          <a:p>
            <a:pPr marL="342900" indent="-342900">
              <a:buFont typeface="Arial" charset="0"/>
              <a:buChar char="•"/>
            </a:pPr>
            <a:r>
              <a:rPr lang="de-DE" sz="2200" dirty="0" smtClean="0">
                <a:solidFill>
                  <a:schemeClr val="bg2"/>
                </a:solidFill>
              </a:rPr>
              <a:t>Features </a:t>
            </a:r>
            <a:r>
              <a:rPr lang="de-DE" sz="2200" dirty="0" err="1" smtClean="0">
                <a:solidFill>
                  <a:schemeClr val="bg2"/>
                </a:solidFill>
              </a:rPr>
              <a:t>of</a:t>
            </a:r>
            <a:r>
              <a:rPr lang="de-DE" sz="2200" dirty="0" smtClean="0">
                <a:solidFill>
                  <a:schemeClr val="bg2"/>
                </a:solidFill>
              </a:rPr>
              <a:t> </a:t>
            </a:r>
            <a:r>
              <a:rPr lang="de-DE" sz="2200" dirty="0" err="1" smtClean="0">
                <a:solidFill>
                  <a:schemeClr val="bg2"/>
                </a:solidFill>
              </a:rPr>
              <a:t>the</a:t>
            </a:r>
            <a:r>
              <a:rPr lang="de-DE" sz="2200" dirty="0" smtClean="0">
                <a:solidFill>
                  <a:schemeClr val="bg2"/>
                </a:solidFill>
              </a:rPr>
              <a:t> </a:t>
            </a:r>
            <a:r>
              <a:rPr lang="de-DE" sz="2200" dirty="0" err="1" smtClean="0">
                <a:solidFill>
                  <a:schemeClr val="bg2"/>
                </a:solidFill>
              </a:rPr>
              <a:t>video</a:t>
            </a:r>
            <a:r>
              <a:rPr lang="de-DE" sz="2200" dirty="0" smtClean="0">
                <a:solidFill>
                  <a:schemeClr val="bg2"/>
                </a:solidFill>
              </a:rPr>
              <a:t> </a:t>
            </a:r>
            <a:r>
              <a:rPr lang="de-DE" sz="2200" dirty="0" err="1" smtClean="0">
                <a:solidFill>
                  <a:schemeClr val="bg2"/>
                </a:solidFill>
              </a:rPr>
              <a:t>generation</a:t>
            </a:r>
            <a:r>
              <a:rPr lang="de-DE" sz="2200" dirty="0" smtClean="0">
                <a:solidFill>
                  <a:schemeClr val="bg2"/>
                </a:solidFill>
              </a:rPr>
              <a:t> </a:t>
            </a:r>
            <a:r>
              <a:rPr lang="de-DE" sz="2200" dirty="0" err="1" smtClean="0">
                <a:solidFill>
                  <a:schemeClr val="bg2"/>
                </a:solidFill>
              </a:rPr>
              <a:t>code</a:t>
            </a:r>
            <a:endParaRPr lang="de-DE" sz="2200" dirty="0" smtClean="0">
              <a:solidFill>
                <a:schemeClr val="bg2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de-DE" sz="3000" dirty="0" smtClean="0"/>
              <a:t>Progress </a:t>
            </a:r>
            <a:r>
              <a:rPr lang="de-DE" sz="3000" dirty="0" err="1" smtClean="0"/>
              <a:t>status</a:t>
            </a:r>
            <a:r>
              <a:rPr lang="de-DE" sz="3000" dirty="0" smtClean="0"/>
              <a:t> </a:t>
            </a:r>
            <a:r>
              <a:rPr lang="de-DE" sz="3000" dirty="0" err="1" smtClean="0"/>
              <a:t>of</a:t>
            </a:r>
            <a:r>
              <a:rPr lang="de-DE" sz="3000" dirty="0" smtClean="0"/>
              <a:t> </a:t>
            </a:r>
            <a:r>
              <a:rPr lang="de-DE" dirty="0" err="1" smtClean="0"/>
              <a:t>t</a:t>
            </a:r>
            <a:r>
              <a:rPr lang="de-DE" sz="3000" dirty="0" err="1" smtClean="0"/>
              <a:t>ask</a:t>
            </a:r>
            <a:r>
              <a:rPr lang="de-DE" sz="3000" dirty="0" smtClean="0"/>
              <a:t> </a:t>
            </a:r>
            <a:r>
              <a:rPr lang="de-DE" dirty="0"/>
              <a:t>3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127080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general case</a:t>
            </a:r>
            <a:endParaRPr lang="en-GB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319091" y="279959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de-DE" sz="1800" dirty="0">
                <a:solidFill>
                  <a:schemeClr val="bg2"/>
                </a:solidFill>
              </a:rPr>
              <a:t>Features </a:t>
            </a:r>
            <a:r>
              <a:rPr lang="de-DE" sz="1800" dirty="0" err="1">
                <a:solidFill>
                  <a:schemeClr val="bg2"/>
                </a:solidFill>
              </a:rPr>
              <a:t>of</a:t>
            </a:r>
            <a:r>
              <a:rPr lang="de-DE" sz="1800" dirty="0">
                <a:solidFill>
                  <a:schemeClr val="bg2"/>
                </a:solidFill>
              </a:rPr>
              <a:t> </a:t>
            </a:r>
            <a:r>
              <a:rPr lang="de-DE" sz="1800" dirty="0" err="1">
                <a:solidFill>
                  <a:schemeClr val="bg2"/>
                </a:solidFill>
              </a:rPr>
              <a:t>the</a:t>
            </a:r>
            <a:r>
              <a:rPr lang="de-DE" sz="1800" dirty="0">
                <a:solidFill>
                  <a:schemeClr val="bg2"/>
                </a:solidFill>
              </a:rPr>
              <a:t> </a:t>
            </a:r>
            <a:r>
              <a:rPr lang="de-DE" sz="1800" dirty="0" err="1">
                <a:solidFill>
                  <a:schemeClr val="bg2"/>
                </a:solidFill>
              </a:rPr>
              <a:t>video</a:t>
            </a:r>
            <a:r>
              <a:rPr lang="de-DE" sz="1800" dirty="0">
                <a:solidFill>
                  <a:schemeClr val="bg2"/>
                </a:solidFill>
              </a:rPr>
              <a:t> </a:t>
            </a:r>
            <a:r>
              <a:rPr lang="de-DE" sz="1800" dirty="0" err="1">
                <a:solidFill>
                  <a:schemeClr val="bg2"/>
                </a:solidFill>
              </a:rPr>
              <a:t>generation</a:t>
            </a:r>
            <a:r>
              <a:rPr lang="de-DE" sz="1800" dirty="0">
                <a:solidFill>
                  <a:schemeClr val="bg2"/>
                </a:solidFill>
              </a:rPr>
              <a:t> </a:t>
            </a:r>
            <a:r>
              <a:rPr lang="de-DE" sz="1800" dirty="0" err="1">
                <a:solidFill>
                  <a:schemeClr val="bg2"/>
                </a:solidFill>
              </a:rPr>
              <a:t>code</a:t>
            </a:r>
            <a:endParaRPr lang="de-DE" sz="1800" dirty="0">
              <a:solidFill>
                <a:schemeClr val="bg2"/>
              </a:solidFill>
            </a:endParaRPr>
          </a:p>
        </p:txBody>
      </p:sp>
      <p:pic>
        <p:nvPicPr>
          <p:cNvPr id="8" name="general case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6875" y="1762125"/>
            <a:ext cx="8353425" cy="4699000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179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8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de-DE" dirty="0" smtClean="0"/>
              <a:t>Next </a:t>
            </a:r>
            <a:r>
              <a:rPr lang="de-DE" dirty="0" err="1" smtClean="0"/>
              <a:t>steps</a:t>
            </a:r>
            <a:endParaRPr lang="de-DE" sz="3000" dirty="0"/>
          </a:p>
        </p:txBody>
      </p:sp>
      <p:sp>
        <p:nvSpPr>
          <p:cNvPr id="2" name="Task 3"/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2885380"/>
          </a:xfrm>
        </p:spPr>
        <p:txBody>
          <a:bodyPr/>
          <a:lstStyle/>
          <a:p>
            <a: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de-DE" sz="2000" dirty="0" smtClean="0"/>
              <a:t>TASK 3</a:t>
            </a:r>
          </a:p>
          <a:p>
            <a:pPr marL="342900" indent="-3429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endParaRPr lang="de-DE" sz="2000" dirty="0"/>
          </a:p>
          <a:p>
            <a:pPr marL="342900" indent="-3429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de-DE" sz="2000" dirty="0" smtClean="0"/>
              <a:t>Create </a:t>
            </a:r>
            <a:r>
              <a:rPr lang="de-DE" sz="2000" dirty="0" err="1" smtClean="0"/>
              <a:t>videos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gaps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connections</a:t>
            </a:r>
            <a:r>
              <a:rPr lang="de-DE" sz="2000" dirty="0" smtClean="0"/>
              <a:t> (</a:t>
            </a:r>
            <a:r>
              <a:rPr lang="de-DE" sz="2000" dirty="0" err="1" smtClean="0"/>
              <a:t>without</a:t>
            </a:r>
            <a:r>
              <a:rPr lang="de-DE" sz="2000" dirty="0" smtClean="0"/>
              <a:t> </a:t>
            </a:r>
            <a:r>
              <a:rPr lang="de-DE" sz="2000" dirty="0" err="1" smtClean="0"/>
              <a:t>hardcoding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input</a:t>
            </a:r>
            <a:r>
              <a:rPr lang="de-DE" sz="2000" dirty="0" smtClean="0"/>
              <a:t>)</a:t>
            </a:r>
            <a:endParaRPr lang="de-DE" sz="2000" dirty="0" smtClean="0"/>
          </a:p>
        </p:txBody>
      </p:sp>
      <p:sp>
        <p:nvSpPr>
          <p:cNvPr id="4" name="Task 1"/>
          <p:cNvSpPr txBox="1">
            <a:spLocks/>
          </p:cNvSpPr>
          <p:nvPr/>
        </p:nvSpPr>
        <p:spPr>
          <a:xfrm>
            <a:off x="319087" y="1978720"/>
            <a:ext cx="8508999" cy="3812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de-DE" sz="2000" dirty="0" smtClean="0"/>
              <a:t>TASK 1</a:t>
            </a:r>
          </a:p>
          <a:p>
            <a: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de-DE" sz="2000" dirty="0"/>
          </a:p>
          <a:p>
            <a:pPr marL="342900" indent="-3429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de-DE" sz="2000" dirty="0" err="1" smtClean="0"/>
              <a:t>Directly</a:t>
            </a:r>
            <a:r>
              <a:rPr lang="de-DE" sz="2000" dirty="0" smtClean="0"/>
              <a:t> </a:t>
            </a:r>
            <a:r>
              <a:rPr lang="de-DE" sz="2000" dirty="0" err="1" smtClean="0"/>
              <a:t>select</a:t>
            </a:r>
            <a:r>
              <a:rPr lang="de-DE" sz="2000" dirty="0" smtClean="0"/>
              <a:t> </a:t>
            </a:r>
            <a:r>
              <a:rPr lang="de-DE" sz="2000" dirty="0" err="1" smtClean="0"/>
              <a:t>elements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deform</a:t>
            </a:r>
            <a:endParaRPr lang="de-DE" sz="2000" dirty="0" smtClean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de-DE" sz="2000" dirty="0" smtClean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sz="2000" dirty="0" err="1" smtClean="0"/>
              <a:t>How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show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results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user</a:t>
            </a:r>
            <a:r>
              <a:rPr lang="de-DE" sz="2000" dirty="0" smtClean="0"/>
              <a:t>? (Other </a:t>
            </a:r>
            <a:r>
              <a:rPr lang="de-DE" sz="2000" dirty="0" err="1" smtClean="0"/>
              <a:t>than</a:t>
            </a:r>
            <a:r>
              <a:rPr lang="de-DE" sz="2000" dirty="0" smtClean="0"/>
              <a:t> a </a:t>
            </a:r>
            <a:r>
              <a:rPr lang="de-DE" sz="2000" dirty="0" err="1" smtClean="0"/>
              <a:t>long</a:t>
            </a:r>
            <a:r>
              <a:rPr lang="de-DE" sz="2000" dirty="0" smtClean="0"/>
              <a:t> </a:t>
            </a:r>
            <a:r>
              <a:rPr lang="de-DE" sz="2000" dirty="0" err="1" smtClean="0"/>
              <a:t>list</a:t>
            </a:r>
            <a:r>
              <a:rPr lang="de-DE" sz="2000" dirty="0" smtClean="0"/>
              <a:t>)</a:t>
            </a:r>
            <a:endParaRPr lang="de-DE" sz="2000" dirty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de-DE" sz="2000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de-DE" sz="2000" dirty="0" smtClean="0"/>
              <a:t>TASK 2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de-DE" sz="2000" dirty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sz="2000" dirty="0" err="1"/>
              <a:t>Solve</a:t>
            </a:r>
            <a:r>
              <a:rPr lang="de-DE" sz="2000" dirty="0"/>
              <a:t> TASK 2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63254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Our project</a:t>
            </a:r>
            <a:endParaRPr lang="en-GB" dirty="0"/>
          </a:p>
        </p:txBody>
      </p:sp>
      <p:sp>
        <p:nvSpPr>
          <p:cNvPr id="4" name="tasks text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14313" indent="-214313">
              <a:buFont typeface="Arial" charset="0"/>
              <a:buChar char="•"/>
            </a:pPr>
            <a:r>
              <a:rPr lang="en-US" dirty="0"/>
              <a:t>First task</a:t>
            </a:r>
          </a:p>
          <a:p>
            <a:pPr marL="214313" indent="-214313">
              <a:buFont typeface="Arial" charset="0"/>
              <a:buChar char="•"/>
            </a:pPr>
            <a:r>
              <a:rPr lang="en-US" dirty="0"/>
              <a:t>Second task</a:t>
            </a:r>
          </a:p>
          <a:p>
            <a:pPr marL="214313" indent="-214313">
              <a:buFont typeface="Arial" charset="0"/>
              <a:buChar char="•"/>
            </a:pPr>
            <a:r>
              <a:rPr lang="en-US" dirty="0"/>
              <a:t>Third task</a:t>
            </a:r>
          </a:p>
          <a:p>
            <a:endParaRPr lang="en-GB" dirty="0"/>
          </a:p>
        </p:txBody>
      </p:sp>
      <p:sp>
        <p:nvSpPr>
          <p:cNvPr id="17" name="create movies"/>
          <p:cNvSpPr txBox="1"/>
          <p:nvPr/>
        </p:nvSpPr>
        <p:spPr>
          <a:xfrm>
            <a:off x="319088" y="3753615"/>
            <a:ext cx="5262562" cy="7017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4000" dirty="0" smtClean="0">
                <a:latin typeface="+mn-lt"/>
              </a:rPr>
              <a:t>Create movies</a:t>
            </a:r>
          </a:p>
        </p:txBody>
      </p:sp>
      <p:pic>
        <p:nvPicPr>
          <p:cNvPr id="8" name="OoD1.mp4">
            <a:hlinkClick r:id="" action="ppaction://media"/>
          </p:cNvPr>
          <p:cNvPicPr>
            <a:picLocks noGrp="1" noChangeAspect="1"/>
          </p:cNvPicPr>
          <p:nvPr>
            <p:ph sz="quarter" idx="18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3"/>
          <a:srcRect t="-2" r="18035" b="27162"/>
          <a:stretch/>
        </p:blipFill>
        <p:spPr>
          <a:xfrm>
            <a:off x="295910" y="2192338"/>
            <a:ext cx="2523120" cy="1261560"/>
          </a:xfrm>
          <a:ln>
            <a:solidFill>
              <a:schemeClr val="tx1"/>
            </a:solidFill>
          </a:ln>
        </p:spPr>
      </p:pic>
      <p:pic>
        <p:nvPicPr>
          <p:cNvPr id="15" name="OoD2.mp4">
            <a:hlinkClick r:id="" action="ppaction://media"/>
          </p:cNvPr>
          <p:cNvPicPr>
            <a:picLocks noGrp="1" noChangeAspect="1"/>
          </p:cNvPicPr>
          <p:nvPr>
            <p:ph sz="quarter" idx="19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3"/>
          <a:srcRect t="-2" r="18034" b="27162"/>
          <a:stretch/>
        </p:blipFill>
        <p:spPr>
          <a:xfrm>
            <a:off x="2946400" y="2192338"/>
            <a:ext cx="2523120" cy="1261560"/>
          </a:xfrm>
          <a:ln>
            <a:solidFill>
              <a:schemeClr val="tx1"/>
            </a:solidFill>
          </a:ln>
        </p:spPr>
      </p:pic>
      <p:pic>
        <p:nvPicPr>
          <p:cNvPr id="12" name="OoD3.mp4">
            <a:hlinkClick r:id="" action="ppaction://media"/>
          </p:cNvPr>
          <p:cNvPicPr>
            <a:picLocks noGrp="1" noChangeAspect="1"/>
          </p:cNvPicPr>
          <p:nvPr>
            <p:ph sz="quarter" idx="20"/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3"/>
          <a:srcRect t="-2" r="18035" b="27162"/>
          <a:stretch/>
        </p:blipFill>
        <p:spPr>
          <a:xfrm>
            <a:off x="295910" y="3574042"/>
            <a:ext cx="2520384" cy="1260192"/>
          </a:xfrm>
          <a:ln>
            <a:solidFill>
              <a:schemeClr val="tx1"/>
            </a:solidFill>
          </a:ln>
        </p:spPr>
      </p:pic>
      <p:pic>
        <p:nvPicPr>
          <p:cNvPr id="16" name="OoD4.mp4">
            <a:hlinkClick r:id="" action="ppaction://media"/>
          </p:cNvPr>
          <p:cNvPicPr>
            <a:picLocks noGrp="1" noChangeAspect="1"/>
          </p:cNvPicPr>
          <p:nvPr>
            <p:ph sz="quarter" idx="21"/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13"/>
          <a:srcRect t="-2" r="18035" b="27162"/>
          <a:stretch/>
        </p:blipFill>
        <p:spPr>
          <a:xfrm>
            <a:off x="2946400" y="3574042"/>
            <a:ext cx="2520384" cy="1260192"/>
          </a:xfrm>
          <a:ln>
            <a:solidFill>
              <a:schemeClr val="tx1"/>
            </a:solidFill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7" name="second task.mp4">
            <a:hlinkClick r:id="" action="ppaction://media"/>
          </p:cNvPr>
          <p:cNvPicPr>
            <a:picLocks noGrp="1" noChangeAspect="1"/>
          </p:cNvPicPr>
          <p:nvPr>
            <p:ph sz="quarter" idx="22"/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95910" y="2192338"/>
            <a:ext cx="5262562" cy="2960687"/>
          </a:xfr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37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375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37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837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1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4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7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0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1254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44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5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63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8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69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4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7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4" grpId="0" uiExpand="1" build="p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sz="3000" dirty="0" err="1" smtClean="0"/>
              <a:t>Thanks</a:t>
            </a:r>
            <a:r>
              <a:rPr lang="de-DE" sz="3000" dirty="0" smtClean="0"/>
              <a:t> </a:t>
            </a:r>
            <a:r>
              <a:rPr lang="de-DE" sz="3000" dirty="0" err="1" smtClean="0"/>
              <a:t>for</a:t>
            </a:r>
            <a:r>
              <a:rPr lang="de-DE" sz="3000" dirty="0" smtClean="0"/>
              <a:t> </a:t>
            </a:r>
            <a:r>
              <a:rPr lang="de-DE" sz="3000" dirty="0" err="1" smtClean="0"/>
              <a:t>your</a:t>
            </a:r>
            <a:r>
              <a:rPr lang="de-DE" sz="3000" dirty="0" smtClean="0"/>
              <a:t> </a:t>
            </a:r>
            <a:r>
              <a:rPr lang="de-DE" sz="3000" dirty="0" err="1" smtClean="0"/>
              <a:t>attention</a:t>
            </a:r>
            <a:endParaRPr lang="de-DE" sz="3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 smtClean="0"/>
              <a:t>Backup </a:t>
            </a:r>
            <a:r>
              <a:rPr lang="de-DE" dirty="0" err="1" smtClean="0"/>
              <a:t>slides</a:t>
            </a:r>
            <a:endParaRPr lang="de-DE" sz="3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232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6" t="18561" r="18526" b="34036"/>
          <a:stretch/>
        </p:blipFill>
        <p:spPr>
          <a:xfrm>
            <a:off x="319090" y="1993900"/>
            <a:ext cx="8509950" cy="369997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Independent </a:t>
            </a:r>
            <a:r>
              <a:rPr lang="en-GB" dirty="0" err="1" smtClean="0"/>
              <a:t>loadpaths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621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7" cy="410369"/>
          </a:xfrm>
        </p:spPr>
        <p:txBody>
          <a:bodyPr/>
          <a:lstStyle/>
          <a:p>
            <a:r>
              <a:rPr lang="en-US" sz="2800" dirty="0" smtClean="0"/>
              <a:t>When did the previous assumptions fail?</a:t>
            </a:r>
            <a:endParaRPr lang="en-GB" sz="2800" dirty="0"/>
          </a:p>
        </p:txBody>
      </p:sp>
      <p:sp>
        <p:nvSpPr>
          <p:cNvPr id="10" name="Text 1"/>
          <p:cNvSpPr txBox="1">
            <a:spLocks/>
          </p:cNvSpPr>
          <p:nvPr/>
        </p:nvSpPr>
        <p:spPr>
          <a:xfrm>
            <a:off x="319088" y="2565399"/>
            <a:ext cx="2944811" cy="389636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Let’s consider a simple structure</a:t>
            </a:r>
          </a:p>
          <a:p>
            <a:endParaRPr lang="en-GB" dirty="0"/>
          </a:p>
          <a:p>
            <a:r>
              <a:rPr lang="en-GB" dirty="0"/>
              <a:t>and a particular order of </a:t>
            </a:r>
            <a:r>
              <a:rPr lang="en-GB" dirty="0" smtClean="0"/>
              <a:t>deformation</a:t>
            </a:r>
            <a:endParaRPr lang="en-GB" dirty="0"/>
          </a:p>
        </p:txBody>
      </p:sp>
      <p:sp>
        <p:nvSpPr>
          <p:cNvPr id="16" name="Text 2"/>
          <p:cNvSpPr txBox="1">
            <a:spLocks/>
          </p:cNvSpPr>
          <p:nvPr/>
        </p:nvSpPr>
        <p:spPr>
          <a:xfrm>
            <a:off x="318680" y="2565369"/>
            <a:ext cx="2944811" cy="389636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STEP 1:</a:t>
            </a:r>
            <a:endParaRPr lang="en-GB" dirty="0"/>
          </a:p>
        </p:txBody>
      </p:sp>
      <p:pic>
        <p:nvPicPr>
          <p:cNvPr id="9" name="Step 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0" y="3024418"/>
            <a:ext cx="5564187" cy="2978323"/>
          </a:xfrm>
        </p:spPr>
      </p:pic>
      <p:pic>
        <p:nvPicPr>
          <p:cNvPr id="15" name="Step 0 Oo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643" y="3024359"/>
            <a:ext cx="5564296" cy="2978380"/>
          </a:xfrm>
          <a:prstGeom prst="rect">
            <a:avLst/>
          </a:prstGeom>
        </p:spPr>
      </p:pic>
      <p:pic>
        <p:nvPicPr>
          <p:cNvPr id="14" name="Step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0" y="3024417"/>
            <a:ext cx="5564191" cy="297832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</p:pic>
      <p:pic>
        <p:nvPicPr>
          <p:cNvPr id="3" name="After Step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899" y="3024417"/>
            <a:ext cx="5564189" cy="2978324"/>
          </a:xfrm>
          <a:prstGeom prst="rect">
            <a:avLst/>
          </a:prstGeom>
        </p:spPr>
      </p:pic>
      <p:pic>
        <p:nvPicPr>
          <p:cNvPr id="4" name="Step 2a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896" y="3024415"/>
            <a:ext cx="5564190" cy="2978324"/>
          </a:xfrm>
          <a:prstGeom prst="rect">
            <a:avLst/>
          </a:prstGeom>
        </p:spPr>
      </p:pic>
      <p:pic>
        <p:nvPicPr>
          <p:cNvPr id="5" name="Step 2b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890" y="3024413"/>
            <a:ext cx="5564195" cy="2978326"/>
          </a:xfrm>
          <a:prstGeom prst="rect">
            <a:avLst/>
          </a:prstGeom>
        </p:spPr>
      </p:pic>
      <p:pic>
        <p:nvPicPr>
          <p:cNvPr id="6" name="Step 2c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884" y="3024411"/>
            <a:ext cx="5564198" cy="2978328"/>
          </a:xfrm>
          <a:prstGeom prst="rect">
            <a:avLst/>
          </a:prstGeom>
        </p:spPr>
      </p:pic>
      <p:pic>
        <p:nvPicPr>
          <p:cNvPr id="7" name="Step 2d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875" y="3024409"/>
            <a:ext cx="5564202" cy="2978330"/>
          </a:xfrm>
          <a:prstGeom prst="rect">
            <a:avLst/>
          </a:prstGeom>
        </p:spPr>
      </p:pic>
      <p:pic>
        <p:nvPicPr>
          <p:cNvPr id="8" name="break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861" y="3024407"/>
            <a:ext cx="5564205" cy="2978332"/>
          </a:xfrm>
          <a:prstGeom prst="rect">
            <a:avLst/>
          </a:prstGeom>
        </p:spPr>
      </p:pic>
      <p:pic>
        <p:nvPicPr>
          <p:cNvPr id="11" name="break followi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835" y="3024405"/>
            <a:ext cx="5564209" cy="2978334"/>
          </a:xfrm>
          <a:prstGeom prst="rect">
            <a:avLst/>
          </a:prstGeom>
        </p:spPr>
      </p:pic>
      <p:pic>
        <p:nvPicPr>
          <p:cNvPr id="12" name="do not break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88" y="3024403"/>
            <a:ext cx="5564256" cy="2978359"/>
          </a:xfrm>
          <a:prstGeom prst="rect">
            <a:avLst/>
          </a:prstGeom>
        </p:spPr>
      </p:pic>
      <p:pic>
        <p:nvPicPr>
          <p:cNvPr id="13" name="do not break followi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41" y="3024382"/>
            <a:ext cx="5564252" cy="2978357"/>
          </a:xfrm>
          <a:prstGeom prst="rect">
            <a:avLst/>
          </a:prstGeom>
        </p:spPr>
      </p:pic>
      <p:sp>
        <p:nvSpPr>
          <p:cNvPr id="17" name="Text 3"/>
          <p:cNvSpPr txBox="1">
            <a:spLocks/>
          </p:cNvSpPr>
          <p:nvPr/>
        </p:nvSpPr>
        <p:spPr>
          <a:xfrm>
            <a:off x="318680" y="2565369"/>
            <a:ext cx="2944811" cy="45896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STEP 1: PERFORMED</a:t>
            </a:r>
            <a:endParaRPr lang="en-GB" dirty="0"/>
          </a:p>
        </p:txBody>
      </p:sp>
      <p:sp>
        <p:nvSpPr>
          <p:cNvPr id="21" name="Text 4"/>
          <p:cNvSpPr txBox="1">
            <a:spLocks/>
          </p:cNvSpPr>
          <p:nvPr/>
        </p:nvSpPr>
        <p:spPr>
          <a:xfrm>
            <a:off x="318270" y="3024359"/>
            <a:ext cx="2944811" cy="43004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STEP  </a:t>
            </a:r>
            <a:r>
              <a:rPr lang="en-GB" smtClean="0"/>
              <a:t>2 ?</a:t>
            </a:r>
            <a:endParaRPr lang="en-GB" dirty="0" smtClean="0"/>
          </a:p>
        </p:txBody>
      </p:sp>
      <p:sp>
        <p:nvSpPr>
          <p:cNvPr id="19" name="Text 5"/>
          <p:cNvSpPr txBox="1">
            <a:spLocks/>
          </p:cNvSpPr>
          <p:nvPr/>
        </p:nvSpPr>
        <p:spPr>
          <a:xfrm>
            <a:off x="318475" y="3454400"/>
            <a:ext cx="2944811" cy="300732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/>
              <a:t>There </a:t>
            </a:r>
            <a:r>
              <a:rPr lang="en-GB" dirty="0" smtClean="0"/>
              <a:t>are 4 possibilities:</a:t>
            </a:r>
          </a:p>
          <a:p>
            <a:r>
              <a:rPr lang="en-GB" dirty="0" smtClean="0"/>
              <a:t>let’s try all of them</a:t>
            </a:r>
            <a:endParaRPr lang="en-GB" dirty="0"/>
          </a:p>
        </p:txBody>
      </p:sp>
      <p:sp>
        <p:nvSpPr>
          <p:cNvPr id="22" name="Text 6"/>
          <p:cNvSpPr txBox="1">
            <a:spLocks/>
          </p:cNvSpPr>
          <p:nvPr/>
        </p:nvSpPr>
        <p:spPr>
          <a:xfrm>
            <a:off x="318270" y="3454399"/>
            <a:ext cx="2944811" cy="300732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1</a:t>
            </a:r>
            <a:r>
              <a:rPr lang="en-GB" baseline="30000" dirty="0" smtClean="0"/>
              <a:t>st</a:t>
            </a:r>
            <a:r>
              <a:rPr lang="en-GB" dirty="0" smtClean="0"/>
              <a:t> possibility:</a:t>
            </a:r>
          </a:p>
          <a:p>
            <a:r>
              <a:rPr lang="en-GB" dirty="0" smtClean="0"/>
              <a:t>Keep on deforming the same members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3" name="Text 7"/>
          <p:cNvSpPr txBox="1">
            <a:spLocks/>
          </p:cNvSpPr>
          <p:nvPr/>
        </p:nvSpPr>
        <p:spPr>
          <a:xfrm>
            <a:off x="318269" y="3454399"/>
            <a:ext cx="2944811" cy="300732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2</a:t>
            </a:r>
            <a:r>
              <a:rPr lang="en-GB" baseline="30000" dirty="0" smtClean="0"/>
              <a:t>nd</a:t>
            </a:r>
            <a:r>
              <a:rPr lang="en-GB" dirty="0" smtClean="0"/>
              <a:t> possibility:</a:t>
            </a:r>
          </a:p>
          <a:p>
            <a:r>
              <a:rPr lang="en-GB" dirty="0" smtClean="0"/>
              <a:t>Deforming the front part</a:t>
            </a:r>
            <a:endParaRPr lang="en-GB" dirty="0"/>
          </a:p>
        </p:txBody>
      </p:sp>
      <p:sp>
        <p:nvSpPr>
          <p:cNvPr id="24" name="Text 8"/>
          <p:cNvSpPr txBox="1">
            <a:spLocks/>
          </p:cNvSpPr>
          <p:nvPr/>
        </p:nvSpPr>
        <p:spPr>
          <a:xfrm>
            <a:off x="318269" y="3454398"/>
            <a:ext cx="2944811" cy="300732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3</a:t>
            </a:r>
            <a:r>
              <a:rPr lang="en-GB" baseline="30000" dirty="0" smtClean="0"/>
              <a:t>rd</a:t>
            </a:r>
            <a:r>
              <a:rPr lang="en-GB" dirty="0" smtClean="0"/>
              <a:t> possibility:</a:t>
            </a:r>
          </a:p>
          <a:p>
            <a:r>
              <a:rPr lang="en-GB" dirty="0" smtClean="0"/>
              <a:t>Deforming the rear part</a:t>
            </a:r>
            <a:endParaRPr lang="en-GB" dirty="0"/>
          </a:p>
        </p:txBody>
      </p:sp>
      <p:sp>
        <p:nvSpPr>
          <p:cNvPr id="25" name="Text 9"/>
          <p:cNvSpPr txBox="1">
            <a:spLocks/>
          </p:cNvSpPr>
          <p:nvPr/>
        </p:nvSpPr>
        <p:spPr>
          <a:xfrm>
            <a:off x="318268" y="3454397"/>
            <a:ext cx="2944811" cy="300732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4</a:t>
            </a:r>
            <a:r>
              <a:rPr lang="en-GB" baseline="30000" dirty="0" smtClean="0"/>
              <a:t>th</a:t>
            </a:r>
            <a:r>
              <a:rPr lang="en-GB" dirty="0" smtClean="0"/>
              <a:t> possibility:</a:t>
            </a:r>
          </a:p>
          <a:p>
            <a:r>
              <a:rPr lang="en-GB" dirty="0" smtClean="0"/>
              <a:t>Deforming the stiffer members</a:t>
            </a:r>
            <a:endParaRPr lang="en-GB" dirty="0"/>
          </a:p>
        </p:txBody>
      </p:sp>
      <p:sp>
        <p:nvSpPr>
          <p:cNvPr id="26" name="Text 10"/>
          <p:cNvSpPr txBox="1">
            <a:spLocks/>
          </p:cNvSpPr>
          <p:nvPr/>
        </p:nvSpPr>
        <p:spPr>
          <a:xfrm>
            <a:off x="318270" y="3024359"/>
            <a:ext cx="2944811" cy="43004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STEP  2: DEADLOCK</a:t>
            </a:r>
          </a:p>
        </p:txBody>
      </p:sp>
      <p:sp>
        <p:nvSpPr>
          <p:cNvPr id="27" name="Title 2"/>
          <p:cNvSpPr txBox="1">
            <a:spLocks/>
          </p:cNvSpPr>
          <p:nvPr/>
        </p:nvSpPr>
        <p:spPr>
          <a:xfrm>
            <a:off x="319090" y="994311"/>
            <a:ext cx="8508997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2800" dirty="0" smtClean="0"/>
              <a:t>New proposed assumptions</a:t>
            </a:r>
            <a:endParaRPr lang="en-GB" sz="2800" dirty="0"/>
          </a:p>
        </p:txBody>
      </p:sp>
      <p:sp>
        <p:nvSpPr>
          <p:cNvPr id="28" name="Text 11"/>
          <p:cNvSpPr txBox="1">
            <a:spLocks/>
          </p:cNvSpPr>
          <p:nvPr/>
        </p:nvSpPr>
        <p:spPr>
          <a:xfrm>
            <a:off x="319088" y="2565399"/>
            <a:ext cx="2944811" cy="389636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GB" dirty="0"/>
              <a:t>A</a:t>
            </a:r>
            <a:r>
              <a:rPr lang="en-GB" dirty="0" smtClean="0"/>
              <a:t>llow connections to break</a:t>
            </a:r>
          </a:p>
          <a:p>
            <a:pPr marL="285750" indent="-285750">
              <a:buFont typeface="Arial" charset="0"/>
              <a:buChar char="•"/>
            </a:pPr>
            <a:endParaRPr lang="en-GB" dirty="0" smtClean="0"/>
          </a:p>
          <a:p>
            <a:pPr marL="285750" indent="-285750">
              <a:buFont typeface="Arial" charset="0"/>
              <a:buChar char="•"/>
            </a:pPr>
            <a:endParaRPr lang="en-GB" dirty="0"/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Keep connections intact and allow member to deform twice</a:t>
            </a:r>
            <a:endParaRPr lang="en-GB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29" name="Title 3"/>
          <p:cNvSpPr txBox="1">
            <a:spLocks/>
          </p:cNvSpPr>
          <p:nvPr/>
        </p:nvSpPr>
        <p:spPr>
          <a:xfrm>
            <a:off x="319091" y="279959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de-DE" sz="1800" dirty="0" smtClean="0">
                <a:solidFill>
                  <a:schemeClr val="bg2"/>
                </a:solidFill>
              </a:rPr>
              <a:t>New </a:t>
            </a:r>
            <a:r>
              <a:rPr lang="de-DE" sz="1800" dirty="0" err="1" smtClean="0">
                <a:solidFill>
                  <a:schemeClr val="bg2"/>
                </a:solidFill>
              </a:rPr>
              <a:t>model</a:t>
            </a:r>
            <a:r>
              <a:rPr lang="de-DE" sz="1800" dirty="0" smtClean="0">
                <a:solidFill>
                  <a:schemeClr val="bg2"/>
                </a:solidFill>
              </a:rPr>
              <a:t> </a:t>
            </a:r>
            <a:r>
              <a:rPr lang="de-DE" sz="1800" dirty="0" err="1" smtClean="0">
                <a:solidFill>
                  <a:schemeClr val="bg2"/>
                </a:solidFill>
              </a:rPr>
              <a:t>assumptions</a:t>
            </a:r>
            <a:r>
              <a:rPr lang="de-DE" sz="1800" dirty="0" smtClean="0">
                <a:solidFill>
                  <a:schemeClr val="bg2"/>
                </a:solidFill>
              </a:rPr>
              <a:t> IN DETAIL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23</a:t>
            </a:fld>
            <a:endParaRPr lang="de-DE" dirty="0"/>
          </a:p>
        </p:txBody>
      </p:sp>
      <p:pic>
        <p:nvPicPr>
          <p:cNvPr id="31" name="Step 1 reminder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2" b="31177"/>
          <a:stretch/>
        </p:blipFill>
        <p:spPr>
          <a:xfrm>
            <a:off x="3262817" y="1904148"/>
            <a:ext cx="5564191" cy="127504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5075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1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1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/>
      <p:bldP spid="10" grpId="1" build="allAtOnce"/>
      <p:bldP spid="16" grpId="0" build="allAtOnce"/>
      <p:bldP spid="16" grpId="1" build="allAtOnce"/>
      <p:bldP spid="17" grpId="0" build="allAtOnce"/>
      <p:bldP spid="17" grpId="1" build="allAtOnce"/>
      <p:bldP spid="21" grpId="0" build="allAtOnce"/>
      <p:bldP spid="21" grpId="1" build="allAtOnce"/>
      <p:bldP spid="19" grpId="0" build="allAtOnce"/>
      <p:bldP spid="19" grpId="1" build="allAtOnce"/>
      <p:bldP spid="22" grpId="0" build="allAtOnce"/>
      <p:bldP spid="22" grpId="1" build="allAtOnce"/>
      <p:bldP spid="23" grpId="0" build="p"/>
      <p:bldP spid="23" grpId="1" build="allAtOnce"/>
      <p:bldP spid="24" grpId="0" build="p"/>
      <p:bldP spid="24" grpId="1" build="allAtOnce"/>
      <p:bldP spid="25" grpId="0" build="p"/>
      <p:bldP spid="25" grpId="1" build="allAtOnce"/>
      <p:bldP spid="26" grpId="0" build="allAtOnce"/>
      <p:bldP spid="26" grpId="1" build="allAtOnce"/>
      <p:bldP spid="27" grpId="0"/>
      <p:bldP spid="28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1457001"/>
          </a:xfrm>
        </p:spPr>
        <p:txBody>
          <a:bodyPr/>
          <a:lstStyle/>
          <a:p>
            <a:r>
              <a:rPr lang="en-GB" dirty="0"/>
              <a:t>Pre-computing all the solutions is not so easy anymore, since components are allowed to deform more than once</a:t>
            </a:r>
          </a:p>
          <a:p>
            <a:endParaRPr lang="en-GB" dirty="0"/>
          </a:p>
          <a:p>
            <a:r>
              <a:rPr lang="en-GB" dirty="0"/>
              <a:t>Elements to deform have to be chosen directly:</a:t>
            </a:r>
          </a:p>
          <a:p>
            <a:r>
              <a:rPr lang="en-GB" dirty="0"/>
              <a:t>How to choose them? How to ensure that all the solutions will be considered?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VERSION (work in progress)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647714"/>
              </p:ext>
            </p:extLst>
          </p:nvPr>
        </p:nvGraphicFramePr>
        <p:xfrm>
          <a:off x="319090" y="3576673"/>
          <a:ext cx="8509000" cy="2767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54500"/>
                <a:gridCol w="4254500"/>
              </a:tblGrid>
              <a:tr h="481760">
                <a:tc>
                  <a:txBody>
                    <a:bodyPr/>
                    <a:lstStyle/>
                    <a:p>
                      <a:r>
                        <a:rPr lang="en-GB" dirty="0" smtClean="0"/>
                        <a:t>Reason</a:t>
                      </a:r>
                      <a:r>
                        <a:rPr lang="en-GB" baseline="0" dirty="0" smtClean="0"/>
                        <a:t>s </a:t>
                      </a:r>
                      <a:r>
                        <a:rPr lang="en-GB" b="1" baseline="0" dirty="0" smtClean="0"/>
                        <a:t>to choose</a:t>
                      </a:r>
                      <a:r>
                        <a:rPr lang="en-GB" baseline="0" dirty="0" smtClean="0"/>
                        <a:t> a component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Reasons </a:t>
                      </a:r>
                      <a:r>
                        <a:rPr lang="en-GB" b="1" dirty="0" smtClean="0"/>
                        <a:t>not to choose</a:t>
                      </a:r>
                      <a:r>
                        <a:rPr lang="en-GB" baseline="0" dirty="0" smtClean="0"/>
                        <a:t> a component</a:t>
                      </a:r>
                      <a:endParaRPr lang="en-GB" dirty="0"/>
                    </a:p>
                  </a:txBody>
                  <a:tcPr/>
                </a:tc>
              </a:tr>
              <a:tr h="1458308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GB" dirty="0" smtClean="0"/>
                        <a:t>deformable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endParaRPr lang="en-GB" dirty="0" smtClean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GB" dirty="0" smtClean="0"/>
                        <a:t>already</a:t>
                      </a:r>
                      <a:r>
                        <a:rPr lang="en-GB" baseline="0" dirty="0" smtClean="0"/>
                        <a:t> </a:t>
                      </a:r>
                      <a:r>
                        <a:rPr lang="en-GB" b="1" baseline="0" dirty="0" smtClean="0"/>
                        <a:t>successfully</a:t>
                      </a:r>
                      <a:r>
                        <a:rPr lang="en-GB" baseline="0" dirty="0" smtClean="0"/>
                        <a:t> chosen in previous deformation step (the component is deforming)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GB" dirty="0" smtClean="0"/>
                        <a:t>rigid / completely deformed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endParaRPr lang="en-GB" dirty="0" smtClean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GB" dirty="0" smtClean="0"/>
                        <a:t>already </a:t>
                      </a:r>
                      <a:r>
                        <a:rPr lang="en-GB" b="1" dirty="0" smtClean="0"/>
                        <a:t>unsuccessfully</a:t>
                      </a:r>
                      <a:r>
                        <a:rPr lang="en-GB" dirty="0" smtClean="0"/>
                        <a:t> chosen in previous deformation</a:t>
                      </a:r>
                      <a:r>
                        <a:rPr lang="en-GB" baseline="0" dirty="0" smtClean="0"/>
                        <a:t> step (that  deformation step would be invalid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endParaRPr lang="en-GB" baseline="0" dirty="0" smtClean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GB" baseline="0" dirty="0" smtClean="0"/>
                        <a:t>ghost components</a:t>
                      </a:r>
                      <a:endParaRPr lang="en-GB" baseline="0" dirty="0" smtClean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endParaRPr lang="en-GB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itle 3"/>
          <p:cNvSpPr txBox="1">
            <a:spLocks/>
          </p:cNvSpPr>
          <p:nvPr/>
        </p:nvSpPr>
        <p:spPr>
          <a:xfrm>
            <a:off x="319091" y="279959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de-DE" sz="1800" dirty="0">
                <a:solidFill>
                  <a:schemeClr val="bg2"/>
                </a:solidFill>
              </a:rPr>
              <a:t>Exhaustive </a:t>
            </a:r>
            <a:r>
              <a:rPr lang="de-DE" sz="1800" dirty="0" err="1">
                <a:solidFill>
                  <a:schemeClr val="bg2"/>
                </a:solidFill>
              </a:rPr>
              <a:t>enumeration</a:t>
            </a:r>
            <a:r>
              <a:rPr lang="de-DE" sz="1800" dirty="0">
                <a:solidFill>
                  <a:schemeClr val="bg2"/>
                </a:solidFill>
              </a:rPr>
              <a:t> </a:t>
            </a:r>
            <a:r>
              <a:rPr lang="de-DE" sz="1800" dirty="0" err="1">
                <a:solidFill>
                  <a:schemeClr val="bg2"/>
                </a:solidFill>
              </a:rPr>
              <a:t>method</a:t>
            </a:r>
            <a:endParaRPr lang="de-DE" sz="1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31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8" y="1834334"/>
            <a:ext cx="8509000" cy="455458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dirty="0" smtClean="0"/>
              <a:t>Ghost component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583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11161" y="804486"/>
            <a:ext cx="8516927" cy="5262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3000" dirty="0" smtClean="0">
                <a:latin typeface="+mn-lt"/>
              </a:rPr>
              <a:t>Input</a:t>
            </a:r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230" y="938145"/>
            <a:ext cx="2682240" cy="2767584"/>
          </a:xfr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230" y="3705729"/>
            <a:ext cx="2682240" cy="2767584"/>
          </a:xfrm>
          <a:prstGeom prst="rect">
            <a:avLst/>
          </a:prstGeom>
        </p:spPr>
      </p:pic>
      <p:sp>
        <p:nvSpPr>
          <p:cNvPr id="21" name="Title 3"/>
          <p:cNvSpPr>
            <a:spLocks noGrp="1"/>
          </p:cNvSpPr>
          <p:nvPr>
            <p:ph type="title"/>
          </p:nvPr>
        </p:nvSpPr>
        <p:spPr>
          <a:xfrm>
            <a:off x="319091" y="279959"/>
            <a:ext cx="8508999" cy="410369"/>
          </a:xfrm>
        </p:spPr>
        <p:txBody>
          <a:bodyPr/>
          <a:lstStyle/>
          <a:p>
            <a:r>
              <a:rPr lang="de-DE" sz="1800" dirty="0">
                <a:solidFill>
                  <a:schemeClr val="bg2"/>
                </a:solidFill>
              </a:rPr>
              <a:t>Initial </a:t>
            </a:r>
            <a:r>
              <a:rPr lang="de-DE" sz="1800" dirty="0" err="1">
                <a:solidFill>
                  <a:schemeClr val="bg2"/>
                </a:solidFill>
              </a:rPr>
              <a:t>state</a:t>
            </a:r>
            <a:r>
              <a:rPr lang="de-DE" sz="1800" dirty="0">
                <a:solidFill>
                  <a:schemeClr val="bg2"/>
                </a:solidFill>
              </a:rPr>
              <a:t> – Deformation </a:t>
            </a:r>
            <a:r>
              <a:rPr lang="de-DE" sz="1800" dirty="0" err="1">
                <a:solidFill>
                  <a:schemeClr val="bg2"/>
                </a:solidFill>
              </a:rPr>
              <a:t>History</a:t>
            </a:r>
            <a:r>
              <a:rPr lang="de-DE" sz="1800" dirty="0">
                <a:solidFill>
                  <a:schemeClr val="bg2"/>
                </a:solidFill>
              </a:rPr>
              <a:t> </a:t>
            </a:r>
            <a:r>
              <a:rPr lang="de-DE" sz="1800" dirty="0" err="1" smtClean="0">
                <a:solidFill>
                  <a:schemeClr val="bg2"/>
                </a:solidFill>
              </a:rPr>
              <a:t>interface</a:t>
            </a:r>
            <a:endParaRPr lang="en-GB" sz="1800" dirty="0">
              <a:solidFill>
                <a:schemeClr val="bg2"/>
              </a:solidFill>
            </a:endParaRPr>
          </a:p>
        </p:txBody>
      </p:sp>
      <p:pic>
        <p:nvPicPr>
          <p:cNvPr id="23" name="Content Placeholder 22"/>
          <p:cNvPicPr>
            <a:picLocks noGrp="1" noChangeAspect="1"/>
          </p:cNvPicPr>
          <p:nvPr>
            <p:ph idx="1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5" r="15539"/>
          <a:stretch/>
        </p:blipFill>
        <p:spPr>
          <a:xfrm>
            <a:off x="310054" y="1330784"/>
            <a:ext cx="5086176" cy="4430391"/>
          </a:xfrm>
        </p:spPr>
      </p:pic>
    </p:spTree>
    <p:extLst>
      <p:ext uri="{BB962C8B-B14F-4D97-AF65-F5344CB8AC3E}">
        <p14:creationId xmlns:p14="http://schemas.microsoft.com/office/powerpoint/2010/main" val="35385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11161" y="790198"/>
            <a:ext cx="8516927" cy="5262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3000" dirty="0" smtClean="0">
                <a:latin typeface="+mn-lt"/>
              </a:rPr>
              <a:t>Our package</a:t>
            </a:r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319089" y="2808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de-DE" sz="1800" smtClean="0">
                <a:solidFill>
                  <a:schemeClr val="bg2"/>
                </a:solidFill>
              </a:rPr>
              <a:t>Initial state – Deformation History interface</a:t>
            </a:r>
            <a:endParaRPr lang="de-DE" sz="1800">
              <a:solidFill>
                <a:schemeClr val="bg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472338" y="1947127"/>
            <a:ext cx="6194571" cy="3895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600" dirty="0" err="1">
                <a:latin typeface="Arial" pitchFamily="34" charset="0"/>
                <a:cs typeface="Arial" pitchFamily="34" charset="0"/>
              </a:rPr>
              <a:t>i_s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 =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[</a:t>
            </a:r>
            <a:r>
              <a:rPr lang="en-GB" sz="1600" dirty="0"/>
              <a:t>Component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, </a:t>
            </a:r>
            <a:r>
              <a:rPr lang="en-GB" sz="1600" dirty="0"/>
              <a:t>Component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, </a:t>
            </a:r>
            <a:r>
              <a:rPr lang="is-IS" sz="1600" dirty="0">
                <a:latin typeface="Arial" pitchFamily="34" charset="0"/>
                <a:cs typeface="Arial" pitchFamily="34" charset="0"/>
              </a:rPr>
              <a:t>…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]</a:t>
            </a:r>
          </a:p>
          <a:p>
            <a:pPr>
              <a:lnSpc>
                <a:spcPct val="114000"/>
              </a:lnSpc>
            </a:pPr>
            <a:endParaRPr lang="en-GB" sz="16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14000"/>
              </a:lnSpc>
            </a:pPr>
            <a:r>
              <a:rPr lang="en-GB" sz="1600" dirty="0" err="1">
                <a:latin typeface="Arial" pitchFamily="34" charset="0"/>
                <a:cs typeface="Arial" pitchFamily="34" charset="0"/>
              </a:rPr>
              <a:t>d_h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 = [	{</a:t>
            </a:r>
            <a:r>
              <a:rPr lang="en-GB" sz="1600" dirty="0"/>
              <a:t>Component : [</a:t>
            </a:r>
            <a:r>
              <a:rPr lang="en-GB" sz="1600" dirty="0" err="1"/>
              <a:t>DeformationStep</a:t>
            </a:r>
            <a:r>
              <a:rPr lang="en-GB" sz="1600" dirty="0" smtClean="0"/>
              <a:t>, </a:t>
            </a:r>
            <a:r>
              <a:rPr lang="en-GB" sz="1600" dirty="0" err="1" smtClean="0"/>
              <a:t>DeformationStep</a:t>
            </a:r>
            <a:r>
              <a:rPr lang="en-GB" sz="1600" dirty="0" smtClean="0"/>
              <a:t>, </a:t>
            </a:r>
            <a:r>
              <a:rPr lang="is-IS" sz="1600" dirty="0" smtClean="0"/>
              <a:t>…</a:t>
            </a:r>
            <a:r>
              <a:rPr lang="en-GB" sz="1600" dirty="0" smtClean="0"/>
              <a:t> ], </a:t>
            </a:r>
          </a:p>
          <a:p>
            <a:pPr>
              <a:lnSpc>
                <a:spcPct val="114000"/>
              </a:lnSpc>
            </a:pPr>
            <a:r>
              <a:rPr lang="en-GB" sz="1600" dirty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dirty="0"/>
              <a:t> Component : [</a:t>
            </a:r>
            <a:r>
              <a:rPr lang="en-GB" sz="1600" dirty="0" err="1"/>
              <a:t>DeformationStep</a:t>
            </a:r>
            <a:r>
              <a:rPr lang="en-GB" sz="1600" dirty="0"/>
              <a:t>, </a:t>
            </a:r>
            <a:r>
              <a:rPr lang="en-GB" sz="1600" dirty="0" err="1" smtClean="0"/>
              <a:t>DeformationStep</a:t>
            </a:r>
            <a:r>
              <a:rPr lang="en-GB" sz="1600" dirty="0"/>
              <a:t> , </a:t>
            </a:r>
            <a:r>
              <a:rPr lang="is-IS" sz="1600" dirty="0" smtClean="0"/>
              <a:t>…</a:t>
            </a:r>
            <a:r>
              <a:rPr lang="en-GB" sz="1600" dirty="0" smtClean="0"/>
              <a:t>],</a:t>
            </a:r>
          </a:p>
          <a:p>
            <a:pPr>
              <a:lnSpc>
                <a:spcPct val="114000"/>
              </a:lnSpc>
            </a:pPr>
            <a:r>
              <a:rPr lang="en-GB" sz="1600" dirty="0">
                <a:latin typeface="Arial" pitchFamily="34" charset="0"/>
                <a:cs typeface="Arial" pitchFamily="34" charset="0"/>
              </a:rPr>
              <a:t>	</a:t>
            </a:r>
            <a:r>
              <a:rPr lang="is-IS" sz="1600" dirty="0" smtClean="0">
                <a:latin typeface="Arial" pitchFamily="34" charset="0"/>
                <a:cs typeface="Arial" pitchFamily="34" charset="0"/>
              </a:rPr>
              <a:t>…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},</a:t>
            </a:r>
          </a:p>
          <a:p>
            <a:pPr>
              <a:lnSpc>
                <a:spcPct val="114000"/>
              </a:lnSpc>
            </a:pPr>
            <a:endParaRPr lang="en-GB" sz="16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14000"/>
              </a:lnSpc>
            </a:pPr>
            <a:r>
              <a:rPr lang="en-GB" sz="1600" dirty="0">
                <a:latin typeface="Arial" pitchFamily="34" charset="0"/>
                <a:cs typeface="Arial" pitchFamily="34" charset="0"/>
              </a:rPr>
              <a:t>	{</a:t>
            </a:r>
            <a:r>
              <a:rPr lang="en-GB" sz="1600" dirty="0"/>
              <a:t>Component : [</a:t>
            </a:r>
            <a:r>
              <a:rPr lang="en-GB" sz="1600" dirty="0" err="1"/>
              <a:t>DeformationStep</a:t>
            </a:r>
            <a:r>
              <a:rPr lang="en-GB" sz="1600" dirty="0"/>
              <a:t>, </a:t>
            </a:r>
            <a:r>
              <a:rPr lang="en-GB" sz="1600" dirty="0" err="1" smtClean="0"/>
              <a:t>DeformationStep</a:t>
            </a:r>
            <a:r>
              <a:rPr lang="en-GB" sz="1600" dirty="0"/>
              <a:t> , </a:t>
            </a:r>
            <a:r>
              <a:rPr lang="is-IS" sz="1600" dirty="0"/>
              <a:t>…</a:t>
            </a:r>
            <a:r>
              <a:rPr lang="en-GB" sz="1600" dirty="0" smtClean="0"/>
              <a:t>], </a:t>
            </a:r>
            <a:endParaRPr lang="en-GB" sz="1600" dirty="0"/>
          </a:p>
          <a:p>
            <a:pPr>
              <a:lnSpc>
                <a:spcPct val="114000"/>
              </a:lnSpc>
            </a:pPr>
            <a:r>
              <a:rPr lang="en-GB" sz="1600" dirty="0">
                <a:latin typeface="Arial" pitchFamily="34" charset="0"/>
                <a:cs typeface="Arial" pitchFamily="34" charset="0"/>
              </a:rPr>
              <a:t>	</a:t>
            </a:r>
            <a:r>
              <a:rPr lang="en-GB" sz="1600" dirty="0"/>
              <a:t> Component : [</a:t>
            </a:r>
            <a:r>
              <a:rPr lang="en-GB" sz="1600" dirty="0" err="1"/>
              <a:t>DeformationStep</a:t>
            </a:r>
            <a:r>
              <a:rPr lang="en-GB" sz="1600" dirty="0"/>
              <a:t>, </a:t>
            </a:r>
            <a:r>
              <a:rPr lang="en-GB" sz="1600" dirty="0" err="1" smtClean="0"/>
              <a:t>DeformationStep</a:t>
            </a:r>
            <a:r>
              <a:rPr lang="en-GB" sz="1600" dirty="0"/>
              <a:t> , </a:t>
            </a:r>
            <a:r>
              <a:rPr lang="is-IS" sz="1600" dirty="0"/>
              <a:t>…</a:t>
            </a:r>
            <a:r>
              <a:rPr lang="en-GB" sz="1600" dirty="0" smtClean="0"/>
              <a:t>],</a:t>
            </a:r>
            <a:endParaRPr lang="en-GB" sz="1600" dirty="0"/>
          </a:p>
          <a:p>
            <a:pPr>
              <a:lnSpc>
                <a:spcPct val="114000"/>
              </a:lnSpc>
            </a:pPr>
            <a:r>
              <a:rPr lang="en-GB" sz="1600" dirty="0">
                <a:latin typeface="Arial" pitchFamily="34" charset="0"/>
                <a:cs typeface="Arial" pitchFamily="34" charset="0"/>
              </a:rPr>
              <a:t>	</a:t>
            </a:r>
            <a:r>
              <a:rPr lang="is-IS" sz="1600" dirty="0">
                <a:latin typeface="Arial" pitchFamily="34" charset="0"/>
                <a:cs typeface="Arial" pitchFamily="34" charset="0"/>
              </a:rPr>
              <a:t>…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},</a:t>
            </a:r>
          </a:p>
          <a:p>
            <a:pPr>
              <a:lnSpc>
                <a:spcPct val="114000"/>
              </a:lnSpc>
            </a:pPr>
            <a:endParaRPr lang="en-GB" sz="16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14000"/>
              </a:lnSpc>
            </a:pPr>
            <a:r>
              <a:rPr lang="en-GB" sz="1600" dirty="0">
                <a:latin typeface="Arial" pitchFamily="34" charset="0"/>
                <a:cs typeface="Arial" pitchFamily="34" charset="0"/>
              </a:rPr>
              <a:t>	</a:t>
            </a:r>
            <a:r>
              <a:rPr lang="is-IS" sz="1600" dirty="0">
                <a:latin typeface="Arial" pitchFamily="34" charset="0"/>
                <a:cs typeface="Arial" pitchFamily="34" charset="0"/>
              </a:rPr>
              <a:t>…</a:t>
            </a:r>
          </a:p>
          <a:p>
            <a:pPr>
              <a:lnSpc>
                <a:spcPct val="114000"/>
              </a:lnSpc>
            </a:pPr>
            <a:endParaRPr lang="is-IS" sz="16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14000"/>
              </a:lnSpc>
            </a:pPr>
            <a:r>
              <a:rPr lang="is-IS" sz="1600" dirty="0" smtClean="0">
                <a:latin typeface="Arial" pitchFamily="34" charset="0"/>
                <a:cs typeface="Arial" pitchFamily="34" charset="0"/>
              </a:rPr>
              <a:t>           </a:t>
            </a:r>
            <a:r>
              <a:rPr lang="en-GB" sz="1600" dirty="0">
                <a:latin typeface="Arial" pitchFamily="34" charset="0"/>
                <a:cs typeface="Arial" pitchFamily="34" charset="0"/>
              </a:rPr>
              <a:t>]</a:t>
            </a:r>
          </a:p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932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1"/>
              <p:cNvSpPr txBox="1">
                <a:spLocks/>
              </p:cNvSpPr>
              <p:nvPr/>
            </p:nvSpPr>
            <p:spPr>
              <a:xfrm>
                <a:off x="319088" y="2565399"/>
                <a:ext cx="2944811" cy="3896360"/>
              </a:xfrm>
              <a:prstGeom prst="rect">
                <a:avLst/>
              </a:prstGeom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algn="l" rtl="0" eaLnBrk="1" fontAlgn="base" hangingPunct="1">
                  <a:lnSpc>
                    <a:spcPct val="114000"/>
                  </a:lnSpc>
                  <a:spcBef>
                    <a:spcPct val="0"/>
                  </a:spcBef>
                  <a:spcAft>
                    <a:spcPct val="0"/>
                  </a:spcAft>
                  <a:defRPr lang="de-DE" sz="1600" kern="1200" noProof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76213" indent="-176213" algn="l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0363" indent="-184150" algn="l" rtl="0" eaLnBrk="1" fontAlgn="base" hangingPunct="1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Font typeface="Symbol" pitchFamily="18" charset="2"/>
                  <a:buChar char="-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38163" indent="-177800" algn="l" rtl="0" eaLnBrk="1" fontAlgn="base" hangingPunct="1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Font typeface="Symbol" pitchFamily="18" charset="2"/>
                  <a:buChar char="-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14375" indent="-176213" algn="l" rtl="0" eaLnBrk="1" fontAlgn="base" hangingPunct="1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Font typeface="Symbol" pitchFamily="18" charset="2"/>
                  <a:buChar char="-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The complexity is</a:t>
                </a:r>
                <a:r>
                  <a:rPr lang="is-IS" dirty="0"/>
                  <a:t>:</a:t>
                </a:r>
              </a:p>
              <a:p>
                <a:endParaRPr lang="is-I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supHide m:val="on"/>
                          <m:ctrlPr>
                            <a:rPr lang="is-I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i="1">
                              <a:latin typeface="Cambria Math" charset="0"/>
                            </a:rPr>
                            <m:t>𝑙</m:t>
                          </m:r>
                          <m:r>
                            <a:rPr lang="it-IT" i="1">
                              <a:latin typeface="Cambria Math" charset="0"/>
                            </a:rPr>
                            <m:t>𝑝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  <m:r>
                            <a:rPr lang="ru-RU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!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where:</a:t>
                </a:r>
              </a:p>
              <a:p>
                <a:pPr marL="214313" indent="-214313">
                  <a:buFont typeface="Arial" charset="0"/>
                  <a:buChar char="•"/>
                </a:pPr>
                <a:r>
                  <a:rPr lang="en-US" dirty="0" err="1"/>
                  <a:t>lp</a:t>
                </a:r>
                <a:r>
                  <a:rPr lang="en-US" dirty="0"/>
                  <a:t> goes over the number of </a:t>
                </a:r>
                <a:r>
                  <a:rPr lang="en-US" dirty="0" err="1"/>
                  <a:t>loadpaths</a:t>
                </a:r>
                <a:endParaRPr lang="en-US" dirty="0"/>
              </a:p>
              <a:p>
                <a:pPr marL="214313" indent="-214313">
                  <a:buFont typeface="Arial" charset="0"/>
                  <a:buChar char="•"/>
                </a:pPr>
                <a:r>
                  <a:rPr lang="en-US" dirty="0"/>
                  <a:t>n is the number of components of the </a:t>
                </a:r>
                <a:r>
                  <a:rPr lang="en-US" dirty="0" err="1" smtClean="0"/>
                  <a:t>loadpath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88" y="2565399"/>
                <a:ext cx="2944811" cy="3896360"/>
              </a:xfrm>
              <a:prstGeom prst="rect">
                <a:avLst/>
              </a:prstGeom>
              <a:blipFill rotWithShape="0">
                <a:blip r:embed="rId2"/>
                <a:stretch>
                  <a:fillRect l="-4141" t="-140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7" cy="1231106"/>
          </a:xfrm>
        </p:spPr>
        <p:txBody>
          <a:bodyPr/>
          <a:lstStyle/>
          <a:p>
            <a:r>
              <a:rPr lang="en-US" sz="2800" dirty="0"/>
              <a:t>Q: “the complexity of the problem grows with the factorial of the number of components: </a:t>
            </a:r>
            <a:r>
              <a:rPr lang="en-US" sz="2800" b="1" dirty="0"/>
              <a:t>is brute force a good approach?</a:t>
            </a:r>
            <a:r>
              <a:rPr lang="en-US" sz="2800" dirty="0"/>
              <a:t>”</a:t>
            </a:r>
            <a:endParaRPr lang="en-GB" sz="2800" dirty="0"/>
          </a:p>
        </p:txBody>
      </p:sp>
      <p:pic>
        <p:nvPicPr>
          <p:cNvPr id="9" name="Image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0" y="3024418"/>
            <a:ext cx="5564188" cy="2978323"/>
          </a:xfrm>
        </p:spPr>
      </p:pic>
      <p:sp>
        <p:nvSpPr>
          <p:cNvPr id="7" name="Text 2"/>
          <p:cNvSpPr txBox="1">
            <a:spLocks/>
          </p:cNvSpPr>
          <p:nvPr/>
        </p:nvSpPr>
        <p:spPr>
          <a:xfrm>
            <a:off x="319087" y="2565399"/>
            <a:ext cx="2944811" cy="389636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consider</a:t>
            </a:r>
            <a:r>
              <a:rPr lang="it-IT" dirty="0"/>
              <a:t> a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In </a:t>
            </a:r>
            <a:r>
              <a:rPr lang="it-IT" dirty="0" err="1"/>
              <a:t>this</a:t>
            </a:r>
            <a:r>
              <a:rPr lang="it-IT" dirty="0"/>
              <a:t> case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en-GB" dirty="0"/>
              <a:t>possible</a:t>
            </a:r>
            <a:r>
              <a:rPr lang="it-IT" dirty="0"/>
              <a:t> </a:t>
            </a:r>
            <a:r>
              <a:rPr lang="it-IT" dirty="0" err="1"/>
              <a:t>solutions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 smtClean="0"/>
              <a:t>: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Formula"/>
              <p:cNvSpPr txBox="1"/>
              <p:nvPr/>
            </p:nvSpPr>
            <p:spPr>
              <a:xfrm>
                <a:off x="319085" y="4141498"/>
                <a:ext cx="1248290" cy="794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supHide m:val="on"/>
                          <m:ctrlPr>
                            <a:rPr lang="is-IS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i="1">
                              <a:latin typeface="Cambria Math" charset="0"/>
                            </a:rPr>
                            <m:t>𝑙</m:t>
                          </m:r>
                          <m:r>
                            <a:rPr lang="it-IT" i="1">
                              <a:latin typeface="Cambria Math" charset="0"/>
                            </a:rPr>
                            <m:t>𝑝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  <m:r>
                            <a:rPr lang="ru-RU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!</m:t>
                          </m:r>
                        </m:e>
                      </m:nary>
                      <m:r>
                        <a:rPr lang="it-IT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Formula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85" y="4141498"/>
                <a:ext cx="1248290" cy="79496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factorial 1"/>
              <p:cNvSpPr txBox="1"/>
              <p:nvPr/>
            </p:nvSpPr>
            <p:spPr>
              <a:xfrm>
                <a:off x="8701250" y="3502368"/>
                <a:ext cx="4427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charset="0"/>
                        </a:rPr>
                        <m:t>3</m:t>
                      </m:r>
                      <m:r>
                        <a:rPr lang="ru-RU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!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factorial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1250" y="3502368"/>
                <a:ext cx="442750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factorial 2"/>
              <p:cNvSpPr txBox="1"/>
              <p:nvPr/>
            </p:nvSpPr>
            <p:spPr>
              <a:xfrm>
                <a:off x="8701250" y="4237846"/>
                <a:ext cx="4427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charset="0"/>
                        </a:rPr>
                        <m:t>1</m:t>
                      </m:r>
                      <m:r>
                        <a:rPr lang="ru-RU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!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factorial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1250" y="4237846"/>
                <a:ext cx="442750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factorial 3"/>
              <p:cNvSpPr txBox="1"/>
              <p:nvPr/>
            </p:nvSpPr>
            <p:spPr>
              <a:xfrm>
                <a:off x="8675850" y="4726393"/>
                <a:ext cx="4427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charset="0"/>
                        </a:rPr>
                        <m:t>3</m:t>
                      </m:r>
                      <m:r>
                        <a:rPr lang="ru-RU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!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factorial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5850" y="4726393"/>
                <a:ext cx="442750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factorial 4"/>
              <p:cNvSpPr txBox="1"/>
              <p:nvPr/>
            </p:nvSpPr>
            <p:spPr>
              <a:xfrm>
                <a:off x="8701250" y="5105239"/>
                <a:ext cx="4427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charset="0"/>
                        </a:rPr>
                        <m:t>3</m:t>
                      </m:r>
                      <m:r>
                        <a:rPr lang="ru-RU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!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factorial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1250" y="5105239"/>
                <a:ext cx="442750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 3"/>
          <p:cNvSpPr txBox="1">
            <a:spLocks/>
          </p:cNvSpPr>
          <p:nvPr/>
        </p:nvSpPr>
        <p:spPr>
          <a:xfrm>
            <a:off x="319085" y="2565398"/>
            <a:ext cx="2944811" cy="389636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Therefore</a:t>
            </a:r>
            <a:r>
              <a:rPr lang="it-IT" dirty="0"/>
              <a:t> brute force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a </a:t>
            </a:r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problems</a:t>
            </a:r>
            <a:r>
              <a:rPr lang="it-IT" dirty="0"/>
              <a:t> are </a:t>
            </a:r>
            <a:r>
              <a:rPr lang="it-IT" dirty="0" err="1" smtClean="0"/>
              <a:t>simple</a:t>
            </a:r>
            <a:r>
              <a:rPr lang="it-IT" dirty="0" smtClean="0"/>
              <a:t> </a:t>
            </a:r>
            <a:r>
              <a:rPr lang="it-IT" dirty="0" err="1" smtClean="0"/>
              <a:t>enough</a:t>
            </a:r>
            <a:r>
              <a:rPr lang="it-IT" dirty="0" smtClean="0"/>
              <a:t>.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But</a:t>
            </a:r>
            <a:r>
              <a:rPr lang="it-IT" dirty="0"/>
              <a:t> of </a:t>
            </a:r>
            <a:r>
              <a:rPr lang="it-IT" dirty="0" err="1"/>
              <a:t>course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smarter</a:t>
            </a:r>
            <a:r>
              <a:rPr lang="it-IT" dirty="0"/>
              <a:t> ways to </a:t>
            </a:r>
            <a:r>
              <a:rPr lang="it-IT" dirty="0" err="1"/>
              <a:t>accomplish</a:t>
            </a:r>
            <a:r>
              <a:rPr lang="it-IT" dirty="0"/>
              <a:t> the task.</a:t>
            </a:r>
          </a:p>
          <a:p>
            <a:endParaRPr lang="it-IT" dirty="0"/>
          </a:p>
          <a:p>
            <a:r>
              <a:rPr lang="it-IT" dirty="0"/>
              <a:t>And </a:t>
            </a:r>
            <a:r>
              <a:rPr lang="it-IT" dirty="0" err="1"/>
              <a:t>we’re</a:t>
            </a:r>
            <a:r>
              <a:rPr lang="it-IT" dirty="0"/>
              <a:t>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working</a:t>
            </a:r>
            <a:r>
              <a:rPr lang="it-IT" dirty="0"/>
              <a:t> on </a:t>
            </a:r>
            <a:r>
              <a:rPr lang="it-IT" dirty="0" err="1"/>
              <a:t>one</a:t>
            </a:r>
            <a:r>
              <a:rPr lang="it-IT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sult"/>
              <p:cNvSpPr txBox="1"/>
              <p:nvPr/>
            </p:nvSpPr>
            <p:spPr>
              <a:xfrm>
                <a:off x="2589059" y="4266678"/>
                <a:ext cx="870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charset="0"/>
                        </a:rPr>
                        <m:t>=216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Resul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059" y="4266678"/>
                <a:ext cx="870751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0 L -0.80434 0.1143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226" y="5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59259E-6 L -0.77152 0.00694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576" y="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-0.73403 -0.06412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701" y="-3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7037E-6 L -0.70347 -0.11945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74" y="-5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7" grpId="0" build="p"/>
      <p:bldP spid="7" grpId="1" build="allAtOnce"/>
      <p:bldP spid="13" grpId="0"/>
      <p:bldP spid="13" grpId="1"/>
      <p:bldP spid="15" grpId="0"/>
      <p:bldP spid="15" grpId="1"/>
      <p:bldP spid="15" grpId="2"/>
      <p:bldP spid="16" grpId="0"/>
      <p:bldP spid="16" grpId="1"/>
      <p:bldP spid="16" grpId="2"/>
      <p:bldP spid="17" grpId="0"/>
      <p:bldP spid="17" grpId="1"/>
      <p:bldP spid="17" grpId="2"/>
      <p:bldP spid="18" grpId="0"/>
      <p:bldP spid="18" grpId="1"/>
      <p:bldP spid="18" grpId="2"/>
      <p:bldP spid="19" grpId="0" build="p"/>
      <p:bldP spid="23" grpId="1"/>
      <p:bldP spid="23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2307530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de-DE" sz="2200" dirty="0" smtClean="0">
                <a:solidFill>
                  <a:schemeClr val="bg2"/>
                </a:solidFill>
              </a:rPr>
              <a:t>New </a:t>
            </a:r>
            <a:r>
              <a:rPr lang="de-DE" sz="2200" dirty="0" err="1" smtClean="0">
                <a:solidFill>
                  <a:schemeClr val="bg2"/>
                </a:solidFill>
              </a:rPr>
              <a:t>model</a:t>
            </a:r>
            <a:r>
              <a:rPr lang="de-DE" sz="2200" dirty="0" smtClean="0">
                <a:solidFill>
                  <a:schemeClr val="bg2"/>
                </a:solidFill>
              </a:rPr>
              <a:t> </a:t>
            </a:r>
            <a:r>
              <a:rPr lang="de-DE" sz="2200" dirty="0" err="1" smtClean="0">
                <a:solidFill>
                  <a:schemeClr val="bg2"/>
                </a:solidFill>
              </a:rPr>
              <a:t>assumptions</a:t>
            </a:r>
            <a:endParaRPr lang="de-DE" sz="2200" dirty="0" smtClean="0">
              <a:solidFill>
                <a:schemeClr val="bg2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de-DE" sz="2200" dirty="0" smtClean="0"/>
              <a:t>Exhaustive </a:t>
            </a:r>
            <a:r>
              <a:rPr lang="de-DE" sz="2200" dirty="0" err="1" smtClean="0"/>
              <a:t>enumeration</a:t>
            </a:r>
            <a:r>
              <a:rPr lang="de-DE" sz="2200" dirty="0" smtClean="0"/>
              <a:t> </a:t>
            </a:r>
            <a:r>
              <a:rPr lang="de-DE" sz="2200" dirty="0" err="1" smtClean="0"/>
              <a:t>method</a:t>
            </a:r>
            <a:endParaRPr lang="de-DE" sz="2200" dirty="0" smtClean="0"/>
          </a:p>
          <a:p>
            <a:pPr marL="342900" indent="-342900">
              <a:buFont typeface="Arial" charset="0"/>
              <a:buChar char="•"/>
            </a:pPr>
            <a:r>
              <a:rPr lang="de-DE" sz="2200" dirty="0" err="1"/>
              <a:t>Recursive</a:t>
            </a:r>
            <a:r>
              <a:rPr lang="de-DE" sz="2200" dirty="0"/>
              <a:t> </a:t>
            </a:r>
            <a:r>
              <a:rPr lang="de-DE" sz="2200" dirty="0" err="1"/>
              <a:t>stepwise</a:t>
            </a:r>
            <a:r>
              <a:rPr lang="de-DE" sz="2200" dirty="0"/>
              <a:t> </a:t>
            </a:r>
            <a:r>
              <a:rPr lang="de-DE" sz="2200" dirty="0" err="1" smtClean="0"/>
              <a:t>method</a:t>
            </a:r>
            <a:endParaRPr lang="de-DE" sz="22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de-DE" sz="3000" dirty="0" smtClean="0"/>
              <a:t>Solutions </a:t>
            </a:r>
            <a:r>
              <a:rPr lang="de-DE" sz="3000" dirty="0" err="1" smtClean="0"/>
              <a:t>to</a:t>
            </a:r>
            <a:r>
              <a:rPr lang="de-DE" sz="3000" dirty="0" smtClean="0"/>
              <a:t> </a:t>
            </a:r>
            <a:r>
              <a:rPr lang="de-DE" sz="3000" dirty="0" err="1" smtClean="0"/>
              <a:t>task</a:t>
            </a:r>
            <a:r>
              <a:rPr lang="de-DE" sz="3000" dirty="0" smtClean="0"/>
              <a:t> 1</a:t>
            </a:r>
            <a:endParaRPr lang="de-DE" sz="3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7" cy="410369"/>
          </a:xfrm>
        </p:spPr>
        <p:txBody>
          <a:bodyPr/>
          <a:lstStyle/>
          <a:p>
            <a:r>
              <a:rPr lang="en-US" sz="2800" dirty="0" smtClean="0"/>
              <a:t>When did the previous assumptions fail?</a:t>
            </a:r>
            <a:endParaRPr lang="en-GB" sz="2800" dirty="0"/>
          </a:p>
        </p:txBody>
      </p:sp>
      <p:sp>
        <p:nvSpPr>
          <p:cNvPr id="10" name="Text 1"/>
          <p:cNvSpPr txBox="1">
            <a:spLocks/>
          </p:cNvSpPr>
          <p:nvPr/>
        </p:nvSpPr>
        <p:spPr>
          <a:xfrm>
            <a:off x="319088" y="2565399"/>
            <a:ext cx="2944811" cy="389636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Let’s consider a simple structure</a:t>
            </a:r>
          </a:p>
          <a:p>
            <a:endParaRPr lang="en-GB" dirty="0"/>
          </a:p>
          <a:p>
            <a:r>
              <a:rPr lang="en-GB" dirty="0"/>
              <a:t>and a particular order of </a:t>
            </a:r>
            <a:r>
              <a:rPr lang="en-GB" dirty="0" smtClean="0"/>
              <a:t>deformation</a:t>
            </a:r>
            <a:endParaRPr lang="en-GB" dirty="0"/>
          </a:p>
        </p:txBody>
      </p:sp>
      <p:sp>
        <p:nvSpPr>
          <p:cNvPr id="16" name="Text 2"/>
          <p:cNvSpPr txBox="1">
            <a:spLocks/>
          </p:cNvSpPr>
          <p:nvPr/>
        </p:nvSpPr>
        <p:spPr>
          <a:xfrm>
            <a:off x="318680" y="2565369"/>
            <a:ext cx="2944811" cy="389636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STEP 1:</a:t>
            </a:r>
            <a:endParaRPr lang="en-GB" dirty="0"/>
          </a:p>
        </p:txBody>
      </p:sp>
      <p:pic>
        <p:nvPicPr>
          <p:cNvPr id="9" name="Step 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0" y="3024418"/>
            <a:ext cx="5564187" cy="2978323"/>
          </a:xfrm>
        </p:spPr>
      </p:pic>
      <p:pic>
        <p:nvPicPr>
          <p:cNvPr id="15" name="Step 0 Oo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643" y="3024359"/>
            <a:ext cx="5564296" cy="2978380"/>
          </a:xfrm>
          <a:prstGeom prst="rect">
            <a:avLst/>
          </a:prstGeom>
        </p:spPr>
      </p:pic>
      <p:pic>
        <p:nvPicPr>
          <p:cNvPr id="14" name="Step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0" y="3024417"/>
            <a:ext cx="5564191" cy="297832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</p:pic>
      <p:pic>
        <p:nvPicPr>
          <p:cNvPr id="3" name="After Step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899" y="3024417"/>
            <a:ext cx="5564189" cy="2978324"/>
          </a:xfrm>
          <a:prstGeom prst="rect">
            <a:avLst/>
          </a:prstGeom>
        </p:spPr>
      </p:pic>
      <p:pic>
        <p:nvPicPr>
          <p:cNvPr id="4" name="Step 2a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896" y="3024415"/>
            <a:ext cx="5564190" cy="2978324"/>
          </a:xfrm>
          <a:prstGeom prst="rect">
            <a:avLst/>
          </a:prstGeom>
        </p:spPr>
      </p:pic>
      <p:pic>
        <p:nvPicPr>
          <p:cNvPr id="5" name="Step 2b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890" y="3024413"/>
            <a:ext cx="5564195" cy="2978326"/>
          </a:xfrm>
          <a:prstGeom prst="rect">
            <a:avLst/>
          </a:prstGeom>
        </p:spPr>
      </p:pic>
      <p:pic>
        <p:nvPicPr>
          <p:cNvPr id="8" name="break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861" y="3024407"/>
            <a:ext cx="5564205" cy="2978332"/>
          </a:xfrm>
          <a:prstGeom prst="rect">
            <a:avLst/>
          </a:prstGeom>
        </p:spPr>
      </p:pic>
      <p:pic>
        <p:nvPicPr>
          <p:cNvPr id="11" name="break followi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835" y="3024405"/>
            <a:ext cx="5564209" cy="2978334"/>
          </a:xfrm>
          <a:prstGeom prst="rect">
            <a:avLst/>
          </a:prstGeom>
        </p:spPr>
      </p:pic>
      <p:pic>
        <p:nvPicPr>
          <p:cNvPr id="12" name="do not break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88" y="3024403"/>
            <a:ext cx="5564256" cy="2978359"/>
          </a:xfrm>
          <a:prstGeom prst="rect">
            <a:avLst/>
          </a:prstGeom>
        </p:spPr>
      </p:pic>
      <p:pic>
        <p:nvPicPr>
          <p:cNvPr id="13" name="do not break followi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41" y="3024382"/>
            <a:ext cx="5564252" cy="2978357"/>
          </a:xfrm>
          <a:prstGeom prst="rect">
            <a:avLst/>
          </a:prstGeom>
        </p:spPr>
      </p:pic>
      <p:sp>
        <p:nvSpPr>
          <p:cNvPr id="17" name="Text 3"/>
          <p:cNvSpPr txBox="1">
            <a:spLocks/>
          </p:cNvSpPr>
          <p:nvPr/>
        </p:nvSpPr>
        <p:spPr>
          <a:xfrm>
            <a:off x="318680" y="2565369"/>
            <a:ext cx="2944811" cy="45896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STEP 1: PERFORMED</a:t>
            </a:r>
            <a:endParaRPr lang="en-GB" dirty="0"/>
          </a:p>
        </p:txBody>
      </p:sp>
      <p:sp>
        <p:nvSpPr>
          <p:cNvPr id="21" name="Text 4"/>
          <p:cNvSpPr txBox="1">
            <a:spLocks/>
          </p:cNvSpPr>
          <p:nvPr/>
        </p:nvSpPr>
        <p:spPr>
          <a:xfrm>
            <a:off x="318270" y="3024359"/>
            <a:ext cx="2944811" cy="43004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STEP  </a:t>
            </a:r>
            <a:r>
              <a:rPr lang="en-GB" smtClean="0"/>
              <a:t>2 ?</a:t>
            </a:r>
            <a:endParaRPr lang="en-GB" dirty="0" smtClean="0"/>
          </a:p>
        </p:txBody>
      </p:sp>
      <p:sp>
        <p:nvSpPr>
          <p:cNvPr id="22" name="Text 5"/>
          <p:cNvSpPr txBox="1">
            <a:spLocks/>
          </p:cNvSpPr>
          <p:nvPr/>
        </p:nvSpPr>
        <p:spPr>
          <a:xfrm>
            <a:off x="318270" y="3454399"/>
            <a:ext cx="2944811" cy="300732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Keep on deforming the same members</a:t>
            </a:r>
          </a:p>
          <a:p>
            <a:endParaRPr lang="en-GB" dirty="0"/>
          </a:p>
          <a:p>
            <a:r>
              <a:rPr lang="en-GB" dirty="0" smtClean="0"/>
              <a:t>IS NOT POSSIBLE!</a:t>
            </a:r>
            <a:endParaRPr lang="en-GB" dirty="0"/>
          </a:p>
        </p:txBody>
      </p:sp>
      <p:sp>
        <p:nvSpPr>
          <p:cNvPr id="23" name="Text 6"/>
          <p:cNvSpPr txBox="1">
            <a:spLocks/>
          </p:cNvSpPr>
          <p:nvPr/>
        </p:nvSpPr>
        <p:spPr>
          <a:xfrm>
            <a:off x="318269" y="3454399"/>
            <a:ext cx="2944811" cy="300732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All the alternatives fail</a:t>
            </a:r>
          </a:p>
          <a:p>
            <a:endParaRPr lang="en-GB" dirty="0"/>
          </a:p>
          <a:p>
            <a:r>
              <a:rPr lang="en-GB" dirty="0" smtClean="0"/>
              <a:t>Example:</a:t>
            </a:r>
            <a:r>
              <a:rPr lang="en-GB" dirty="0"/>
              <a:t> </a:t>
            </a:r>
            <a:r>
              <a:rPr lang="en-GB" dirty="0" smtClean="0"/>
              <a:t>deforming the front part</a:t>
            </a:r>
            <a:endParaRPr lang="en-GB" dirty="0"/>
          </a:p>
        </p:txBody>
      </p:sp>
      <p:sp>
        <p:nvSpPr>
          <p:cNvPr id="24" name="Text 7"/>
          <p:cNvSpPr txBox="1">
            <a:spLocks/>
          </p:cNvSpPr>
          <p:nvPr/>
        </p:nvSpPr>
        <p:spPr>
          <a:xfrm>
            <a:off x="318269" y="3454398"/>
            <a:ext cx="2944811" cy="300732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3</a:t>
            </a:r>
            <a:r>
              <a:rPr lang="en-GB" baseline="30000" dirty="0" smtClean="0"/>
              <a:t>rd</a:t>
            </a:r>
            <a:r>
              <a:rPr lang="en-GB" dirty="0" smtClean="0"/>
              <a:t> possibility:</a:t>
            </a:r>
          </a:p>
          <a:p>
            <a:r>
              <a:rPr lang="en-GB" dirty="0" smtClean="0"/>
              <a:t>Deforming the rear part</a:t>
            </a:r>
            <a:endParaRPr lang="en-GB" dirty="0"/>
          </a:p>
        </p:txBody>
      </p:sp>
      <p:sp>
        <p:nvSpPr>
          <p:cNvPr id="25" name="Text 8"/>
          <p:cNvSpPr txBox="1">
            <a:spLocks/>
          </p:cNvSpPr>
          <p:nvPr/>
        </p:nvSpPr>
        <p:spPr>
          <a:xfrm>
            <a:off x="318268" y="3454397"/>
            <a:ext cx="2944811" cy="300732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4</a:t>
            </a:r>
            <a:r>
              <a:rPr lang="en-GB" baseline="30000" dirty="0" smtClean="0"/>
              <a:t>th</a:t>
            </a:r>
            <a:r>
              <a:rPr lang="en-GB" dirty="0" smtClean="0"/>
              <a:t> possibility:</a:t>
            </a:r>
          </a:p>
          <a:p>
            <a:r>
              <a:rPr lang="en-GB" dirty="0" smtClean="0"/>
              <a:t>Deforming the stiffer members</a:t>
            </a:r>
            <a:endParaRPr lang="en-GB" dirty="0"/>
          </a:p>
        </p:txBody>
      </p:sp>
      <p:sp>
        <p:nvSpPr>
          <p:cNvPr id="26" name="Text 9"/>
          <p:cNvSpPr txBox="1">
            <a:spLocks/>
          </p:cNvSpPr>
          <p:nvPr/>
        </p:nvSpPr>
        <p:spPr>
          <a:xfrm>
            <a:off x="318270" y="3024359"/>
            <a:ext cx="2944811" cy="43004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STEP  2: DEADLOCK</a:t>
            </a:r>
          </a:p>
        </p:txBody>
      </p:sp>
      <p:sp>
        <p:nvSpPr>
          <p:cNvPr id="27" name="Title 2"/>
          <p:cNvSpPr txBox="1">
            <a:spLocks/>
          </p:cNvSpPr>
          <p:nvPr/>
        </p:nvSpPr>
        <p:spPr>
          <a:xfrm>
            <a:off x="319090" y="994311"/>
            <a:ext cx="8508997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2800" dirty="0" smtClean="0"/>
              <a:t>New proposed assumptions</a:t>
            </a:r>
            <a:endParaRPr lang="en-GB" sz="2800" dirty="0"/>
          </a:p>
        </p:txBody>
      </p:sp>
      <p:sp>
        <p:nvSpPr>
          <p:cNvPr id="28" name="Text 10"/>
          <p:cNvSpPr txBox="1">
            <a:spLocks/>
          </p:cNvSpPr>
          <p:nvPr/>
        </p:nvSpPr>
        <p:spPr>
          <a:xfrm>
            <a:off x="319088" y="2565399"/>
            <a:ext cx="2944811" cy="389636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GB" dirty="0"/>
              <a:t>A</a:t>
            </a:r>
            <a:r>
              <a:rPr lang="en-GB" dirty="0" smtClean="0"/>
              <a:t>llow connections to break</a:t>
            </a:r>
          </a:p>
          <a:p>
            <a:pPr marL="285750" indent="-285750">
              <a:buFont typeface="Arial" charset="0"/>
              <a:buChar char="•"/>
            </a:pPr>
            <a:endParaRPr lang="en-GB" dirty="0" smtClean="0"/>
          </a:p>
          <a:p>
            <a:pPr marL="285750" indent="-285750">
              <a:buFont typeface="Arial" charset="0"/>
              <a:buChar char="•"/>
            </a:pPr>
            <a:endParaRPr lang="en-GB" dirty="0"/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Keep connections intact and allow member to deform twice</a:t>
            </a:r>
            <a:endParaRPr lang="en-GB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29" name="Title 3"/>
          <p:cNvSpPr txBox="1">
            <a:spLocks/>
          </p:cNvSpPr>
          <p:nvPr/>
        </p:nvSpPr>
        <p:spPr>
          <a:xfrm>
            <a:off x="319091" y="279959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de-DE" sz="1800" dirty="0" smtClean="0">
                <a:solidFill>
                  <a:schemeClr val="bg2"/>
                </a:solidFill>
              </a:rPr>
              <a:t>New </a:t>
            </a:r>
            <a:r>
              <a:rPr lang="de-DE" sz="1800" dirty="0" err="1" smtClean="0">
                <a:solidFill>
                  <a:schemeClr val="bg2"/>
                </a:solidFill>
              </a:rPr>
              <a:t>model</a:t>
            </a:r>
            <a:r>
              <a:rPr lang="de-DE" sz="1800" dirty="0" smtClean="0">
                <a:solidFill>
                  <a:schemeClr val="bg2"/>
                </a:solidFill>
              </a:rPr>
              <a:t> </a:t>
            </a:r>
            <a:r>
              <a:rPr lang="de-DE" sz="1800" dirty="0" err="1" smtClean="0">
                <a:solidFill>
                  <a:schemeClr val="bg2"/>
                </a:solidFill>
              </a:rPr>
              <a:t>assumptions</a:t>
            </a:r>
            <a:endParaRPr lang="de-DE" sz="1800" dirty="0" smtClean="0">
              <a:solidFill>
                <a:schemeClr val="bg2"/>
              </a:solidFill>
            </a:endParaRP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31" name="Step 1 reminder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2" b="31177"/>
          <a:stretch/>
        </p:blipFill>
        <p:spPr>
          <a:xfrm>
            <a:off x="3262817" y="1904148"/>
            <a:ext cx="5564191" cy="127504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</p:pic>
      <p:sp>
        <p:nvSpPr>
          <p:cNvPr id="20" name="Assumption 1"/>
          <p:cNvSpPr txBox="1"/>
          <p:nvPr/>
        </p:nvSpPr>
        <p:spPr>
          <a:xfrm>
            <a:off x="3262816" y="5466685"/>
            <a:ext cx="5564191" cy="280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600" smtClean="0">
                <a:latin typeface="+mn-lt"/>
              </a:rPr>
              <a:t>RIGID COMPONENTS CAN’T DEFORM</a:t>
            </a:r>
            <a:endParaRPr lang="en-GB" sz="1600" dirty="0" err="1" smtClean="0">
              <a:latin typeface="+mn-lt"/>
            </a:endParaRPr>
          </a:p>
        </p:txBody>
      </p:sp>
      <p:sp>
        <p:nvSpPr>
          <p:cNvPr id="32" name="Assumption 2"/>
          <p:cNvSpPr txBox="1"/>
          <p:nvPr/>
        </p:nvSpPr>
        <p:spPr>
          <a:xfrm>
            <a:off x="3261884" y="5466685"/>
            <a:ext cx="5564191" cy="280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600" dirty="0" smtClean="0">
                <a:latin typeface="+mn-lt"/>
              </a:rPr>
              <a:t>COMPONENTS DEFORM ONLY ONCE</a:t>
            </a:r>
          </a:p>
        </p:txBody>
      </p:sp>
    </p:spTree>
    <p:extLst>
      <p:ext uri="{BB962C8B-B14F-4D97-AF65-F5344CB8AC3E}">
        <p14:creationId xmlns:p14="http://schemas.microsoft.com/office/powerpoint/2010/main" val="153522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1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1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/>
      <p:bldP spid="10" grpId="1" build="allAtOnce"/>
      <p:bldP spid="16" grpId="1" build="allAtOnce"/>
      <p:bldP spid="16" grpId="2" build="allAtOnce"/>
      <p:bldP spid="17" grpId="0" build="allAtOnce"/>
      <p:bldP spid="17" grpId="1" build="allAtOnce"/>
      <p:bldP spid="21" grpId="3" build="allAtOnce"/>
      <p:bldP spid="21" grpId="4" build="allAtOnce"/>
      <p:bldP spid="22" grpId="2" uiExpand="1" build="allAtOnce"/>
      <p:bldP spid="22" grpId="3" build="allAtOnce"/>
      <p:bldP spid="23" grpId="2" uiExpand="1" build="p"/>
      <p:bldP spid="23" grpId="3" build="allAtOnce"/>
      <p:bldP spid="24" grpId="0" build="p"/>
      <p:bldP spid="24" grpId="1" build="allAtOnce"/>
      <p:bldP spid="25" grpId="0" build="p"/>
      <p:bldP spid="25" grpId="1" build="allAtOnce"/>
      <p:bldP spid="26" grpId="2" build="allAtOnce"/>
      <p:bldP spid="26" grpId="3" build="allAtOnce"/>
      <p:bldP spid="27" grpId="1"/>
      <p:bldP spid="28" grpId="2" uiExpand="1" build="p"/>
      <p:bldP spid="20" grpId="0"/>
      <p:bldP spid="20" grpId="1"/>
      <p:bldP spid="32" grpId="0"/>
      <p:bldP spid="3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2307530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de-DE" sz="2200" dirty="0" smtClean="0"/>
              <a:t>New </a:t>
            </a:r>
            <a:r>
              <a:rPr lang="de-DE" sz="2200" dirty="0" err="1" smtClean="0"/>
              <a:t>model</a:t>
            </a:r>
            <a:r>
              <a:rPr lang="de-DE" sz="2200" dirty="0" smtClean="0"/>
              <a:t> </a:t>
            </a:r>
            <a:r>
              <a:rPr lang="de-DE" sz="2200" dirty="0" err="1" smtClean="0"/>
              <a:t>assumptions</a:t>
            </a:r>
            <a:endParaRPr lang="de-DE" sz="2200" dirty="0" smtClean="0"/>
          </a:p>
          <a:p>
            <a:pPr marL="342900" indent="-342900">
              <a:buFont typeface="Arial" charset="0"/>
              <a:buChar char="•"/>
            </a:pPr>
            <a:r>
              <a:rPr lang="de-DE" sz="2200" dirty="0" smtClean="0">
                <a:solidFill>
                  <a:schemeClr val="bg2"/>
                </a:solidFill>
              </a:rPr>
              <a:t>Exhaustive </a:t>
            </a:r>
            <a:r>
              <a:rPr lang="de-DE" sz="2200" dirty="0" err="1" smtClean="0">
                <a:solidFill>
                  <a:schemeClr val="bg2"/>
                </a:solidFill>
              </a:rPr>
              <a:t>enumeration</a:t>
            </a:r>
            <a:r>
              <a:rPr lang="de-DE" sz="2200" dirty="0" smtClean="0">
                <a:solidFill>
                  <a:schemeClr val="bg2"/>
                </a:solidFill>
              </a:rPr>
              <a:t> </a:t>
            </a:r>
            <a:r>
              <a:rPr lang="de-DE" sz="2200" dirty="0" err="1" smtClean="0">
                <a:solidFill>
                  <a:schemeClr val="bg2"/>
                </a:solidFill>
              </a:rPr>
              <a:t>method</a:t>
            </a:r>
            <a:endParaRPr lang="de-DE" sz="2200" dirty="0" smtClean="0">
              <a:solidFill>
                <a:schemeClr val="bg2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de-DE" sz="2200" dirty="0" err="1" smtClean="0"/>
              <a:t>Recursive</a:t>
            </a:r>
            <a:r>
              <a:rPr lang="de-DE" sz="2200" dirty="0" smtClean="0"/>
              <a:t> </a:t>
            </a:r>
            <a:r>
              <a:rPr lang="de-DE" sz="2200" dirty="0" err="1" smtClean="0"/>
              <a:t>stepwise</a:t>
            </a:r>
            <a:r>
              <a:rPr lang="de-DE" sz="2200" dirty="0" smtClean="0"/>
              <a:t> </a:t>
            </a:r>
            <a:r>
              <a:rPr lang="de-DE" sz="2200" dirty="0" err="1" smtClean="0"/>
              <a:t>method</a:t>
            </a:r>
            <a:endParaRPr lang="de-DE" sz="22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de-DE" sz="3000" dirty="0" smtClean="0"/>
              <a:t>Solutions </a:t>
            </a:r>
            <a:r>
              <a:rPr lang="de-DE" sz="3000" dirty="0" err="1" smtClean="0"/>
              <a:t>to</a:t>
            </a:r>
            <a:r>
              <a:rPr lang="de-DE" sz="3000" dirty="0" smtClean="0"/>
              <a:t> </a:t>
            </a:r>
            <a:r>
              <a:rPr lang="de-DE" sz="3000" dirty="0" err="1" smtClean="0"/>
              <a:t>task</a:t>
            </a:r>
            <a:r>
              <a:rPr lang="de-DE" sz="3000" dirty="0" smtClean="0"/>
              <a:t> 1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116476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4"/>
          </p:nvPr>
        </p:nvSpPr>
        <p:spPr>
          <a:xfrm>
            <a:off x="319091" y="1762188"/>
            <a:ext cx="4180910" cy="1849870"/>
          </a:xfrm>
        </p:spPr>
        <p:txBody>
          <a:bodyPr/>
          <a:lstStyle/>
          <a:p>
            <a:r>
              <a:rPr lang="en-GB" dirty="0" smtClean="0"/>
              <a:t>OLD ASSUMPTIONS: components can deform only once</a:t>
            </a:r>
          </a:p>
          <a:p>
            <a:pPr marL="285750" indent="-285750">
              <a:buFont typeface="Arial" charset="0"/>
              <a:buChar char="•"/>
            </a:pPr>
            <a:endParaRPr lang="en-GB" dirty="0" smtClean="0"/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Pre-computing all the possible solutions</a:t>
            </a:r>
          </a:p>
          <a:p>
            <a:pPr marL="285750" indent="-285750">
              <a:buFont typeface="Arial" charset="0"/>
              <a:buChar char="•"/>
            </a:pPr>
            <a:endParaRPr lang="en-GB" dirty="0" smtClean="0"/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Select elements to deform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GB" dirty="0" smtClean="0"/>
              <a:t>NEW ASSUMPTIONS</a:t>
            </a:r>
            <a:r>
              <a:rPr lang="en-GB" dirty="0"/>
              <a:t>: components can deform </a:t>
            </a:r>
            <a:r>
              <a:rPr lang="en-GB" dirty="0" smtClean="0"/>
              <a:t>more than once</a:t>
            </a:r>
            <a:endParaRPr lang="en-GB" dirty="0"/>
          </a:p>
          <a:p>
            <a:pPr marL="285750" indent="-285750">
              <a:buFont typeface="Arial" charset="0"/>
              <a:buChar char="•"/>
            </a:pPr>
            <a:endParaRPr lang="en-GB" dirty="0"/>
          </a:p>
          <a:p>
            <a:pPr marL="285750" indent="-285750">
              <a:buFont typeface="Arial" charset="0"/>
              <a:buChar char="•"/>
            </a:pPr>
            <a:r>
              <a:rPr lang="en-GB" dirty="0"/>
              <a:t>Pre-computing all the possible </a:t>
            </a:r>
            <a:r>
              <a:rPr lang="en-GB" dirty="0" smtClean="0"/>
              <a:t>solutions</a:t>
            </a:r>
          </a:p>
          <a:p>
            <a:pPr marL="285750" indent="-285750">
              <a:buFont typeface="Arial" charset="0"/>
              <a:buChar char="•"/>
            </a:pPr>
            <a:endParaRPr lang="en-GB" dirty="0"/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Select </a:t>
            </a:r>
            <a:r>
              <a:rPr lang="en-GB" b="1" dirty="0" smtClean="0"/>
              <a:t>directly</a:t>
            </a:r>
            <a:r>
              <a:rPr lang="en-GB" dirty="0" smtClean="0"/>
              <a:t> elements to deform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Versions of the method</a:t>
            </a:r>
            <a:endParaRPr lang="en-GB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319091" y="279959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de-DE" sz="1800" dirty="0">
                <a:solidFill>
                  <a:schemeClr val="bg2"/>
                </a:solidFill>
              </a:rPr>
              <a:t>Exhaustive </a:t>
            </a:r>
            <a:r>
              <a:rPr lang="de-DE" sz="1800" dirty="0" err="1">
                <a:solidFill>
                  <a:schemeClr val="bg2"/>
                </a:solidFill>
              </a:rPr>
              <a:t>enumeration</a:t>
            </a:r>
            <a:r>
              <a:rPr lang="de-DE" sz="1800" dirty="0">
                <a:solidFill>
                  <a:schemeClr val="bg2"/>
                </a:solidFill>
              </a:rPr>
              <a:t> </a:t>
            </a:r>
            <a:r>
              <a:rPr lang="de-DE" sz="1800" dirty="0" err="1">
                <a:solidFill>
                  <a:schemeClr val="bg2"/>
                </a:solidFill>
              </a:rPr>
              <a:t>method</a:t>
            </a:r>
            <a:endParaRPr lang="de-DE" sz="1800" dirty="0">
              <a:solidFill>
                <a:schemeClr val="bg2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9" name="text bottom left"/>
          <p:cNvSpPr txBox="1">
            <a:spLocks/>
          </p:cNvSpPr>
          <p:nvPr/>
        </p:nvSpPr>
        <p:spPr>
          <a:xfrm>
            <a:off x="319091" y="3432312"/>
            <a:ext cx="4180910" cy="3017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endParaRPr lang="en-GB" dirty="0" smtClean="0"/>
          </a:p>
          <a:p>
            <a:pPr marL="646113" lvl="2" indent="-285750"/>
            <a:r>
              <a:rPr lang="en-GB" dirty="0" smtClean="0"/>
              <a:t>Test the current deformation step</a:t>
            </a:r>
          </a:p>
          <a:p>
            <a:pPr marL="461963" lvl="1" indent="-285750"/>
            <a:endParaRPr lang="en-GB" dirty="0" smtClean="0"/>
          </a:p>
          <a:p>
            <a:pPr marL="646113" lvl="2" indent="-285750"/>
            <a:r>
              <a:rPr lang="en-GB" dirty="0" smtClean="0"/>
              <a:t>Select elements to deform OR discard solution</a:t>
            </a:r>
          </a:p>
          <a:p>
            <a:pPr marL="285750" indent="-285750">
              <a:buFont typeface="Arial" charset="0"/>
              <a:buChar char="•"/>
            </a:pPr>
            <a:endParaRPr lang="en-GB" dirty="0" smtClean="0"/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Save a solution when the structure is completely deformed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176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257 0 " pathEditMode="relative" ptsTypes="AA">
                                      <p:cBhvr>
                                        <p:cTn id="47" dur="2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257 0 " pathEditMode="relative" ptsTypes="AA">
                                      <p:cBhvr>
                                        <p:cTn id="49" dur="2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257 0 " pathEditMode="relative" ptsTypes="AA">
                                      <p:cBhvr>
                                        <p:cTn id="51" dur="2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  <p:bldP spid="8" grpId="1" uiExpand="1" build="p"/>
      <p:bldP spid="9" grpId="0" build="p"/>
      <p:bldP spid="9" grpId="1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REVIEW OF </a:t>
            </a:r>
            <a:r>
              <a:rPr lang="en-GB" dirty="0" smtClean="0"/>
              <a:t>OLD </a:t>
            </a:r>
            <a:r>
              <a:rPr lang="en-GB" dirty="0" smtClean="0"/>
              <a:t>VERSION</a:t>
            </a:r>
            <a:endParaRPr lang="en-GB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319091" y="279959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de-DE" sz="1800" dirty="0">
                <a:solidFill>
                  <a:schemeClr val="bg2"/>
                </a:solidFill>
              </a:rPr>
              <a:t>Exhaustive </a:t>
            </a:r>
            <a:r>
              <a:rPr lang="de-DE" sz="1800" dirty="0" err="1">
                <a:solidFill>
                  <a:schemeClr val="bg2"/>
                </a:solidFill>
              </a:rPr>
              <a:t>enumeration</a:t>
            </a:r>
            <a:r>
              <a:rPr lang="de-DE" sz="1800" dirty="0">
                <a:solidFill>
                  <a:schemeClr val="bg2"/>
                </a:solidFill>
              </a:rPr>
              <a:t> </a:t>
            </a:r>
            <a:r>
              <a:rPr lang="de-DE" sz="1800" dirty="0" err="1">
                <a:solidFill>
                  <a:schemeClr val="bg2"/>
                </a:solidFill>
              </a:rPr>
              <a:t>method</a:t>
            </a:r>
            <a:endParaRPr lang="de-DE" sz="1800" dirty="0">
              <a:solidFill>
                <a:schemeClr val="bg2"/>
              </a:solidFill>
            </a:endParaRPr>
          </a:p>
        </p:txBody>
      </p:sp>
      <p:pic>
        <p:nvPicPr>
          <p:cNvPr id="8" name="image 1"/>
          <p:cNvPicPr>
            <a:picLocks noGrp="1" noChangeAspect="1"/>
          </p:cNvPicPr>
          <p:nvPr>
            <p:ph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491" y="3025604"/>
            <a:ext cx="4181475" cy="2238203"/>
          </a:xfrm>
        </p:spPr>
      </p:pic>
      <p:pic>
        <p:nvPicPr>
          <p:cNvPr id="9" name="image 1 gre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411" y="3025604"/>
            <a:ext cx="4181475" cy="2238203"/>
          </a:xfrm>
          <a:prstGeom prst="rect">
            <a:avLst/>
          </a:prstGeom>
        </p:spPr>
      </p:pic>
      <p:pic>
        <p:nvPicPr>
          <p:cNvPr id="10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31" y="3185201"/>
            <a:ext cx="3585147" cy="1919008"/>
          </a:xfrm>
          <a:prstGeom prst="rect">
            <a:avLst/>
          </a:prstGeom>
        </p:spPr>
      </p:pic>
      <p:pic>
        <p:nvPicPr>
          <p:cNvPr id="11" name="image 2 gre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31" y="3185201"/>
            <a:ext cx="3585145" cy="1919008"/>
          </a:xfrm>
          <a:prstGeom prst="rect">
            <a:avLst/>
          </a:prstGeom>
        </p:spPr>
      </p:pic>
      <p:pic>
        <p:nvPicPr>
          <p:cNvPr id="12" name="imag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29" y="3327621"/>
            <a:ext cx="3052998" cy="1634168"/>
          </a:xfrm>
          <a:prstGeom prst="rect">
            <a:avLst/>
          </a:prstGeom>
        </p:spPr>
      </p:pic>
      <p:pic>
        <p:nvPicPr>
          <p:cNvPr id="13" name="image 3 green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29" y="3327621"/>
            <a:ext cx="3053000" cy="1634168"/>
          </a:xfrm>
          <a:prstGeom prst="rect">
            <a:avLst/>
          </a:prstGeom>
        </p:spPr>
      </p:pic>
      <p:pic>
        <p:nvPicPr>
          <p:cNvPr id="14" name="imag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27" y="3413100"/>
            <a:ext cx="2733609" cy="1463209"/>
          </a:xfrm>
          <a:prstGeom prst="rect">
            <a:avLst/>
          </a:prstGeom>
        </p:spPr>
      </p:pic>
      <p:sp>
        <p:nvSpPr>
          <p:cNvPr id="16" name="Rectangle"/>
          <p:cNvSpPr/>
          <p:nvPr/>
        </p:nvSpPr>
        <p:spPr>
          <a:xfrm>
            <a:off x="1326206" y="3276445"/>
            <a:ext cx="502277" cy="1776588"/>
          </a:xfrm>
          <a:prstGeom prst="rect">
            <a:avLst/>
          </a:prstGeom>
          <a:noFill/>
          <a:ln w="762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 smtClean="0"/>
          </a:p>
        </p:txBody>
      </p:sp>
      <p:sp>
        <p:nvSpPr>
          <p:cNvPr id="17" name="elements to deform"/>
          <p:cNvSpPr txBox="1"/>
          <p:nvPr/>
        </p:nvSpPr>
        <p:spPr>
          <a:xfrm>
            <a:off x="811052" y="5212630"/>
            <a:ext cx="2511380" cy="280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>
              <a:lnSpc>
                <a:spcPct val="114000"/>
              </a:lnSpc>
            </a:pPr>
            <a:r>
              <a:rPr lang="en-GB" sz="1600" dirty="0" smtClean="0">
                <a:solidFill>
                  <a:srgbClr val="00FA00"/>
                </a:solidFill>
                <a:effectLst/>
                <a:latin typeface="+mn-lt"/>
              </a:rPr>
              <a:t>ELEMENTS TO DEFORM</a:t>
            </a:r>
          </a:p>
        </p:txBody>
      </p:sp>
      <p:sp>
        <p:nvSpPr>
          <p:cNvPr id="25" name="text 0"/>
          <p:cNvSpPr txBox="1">
            <a:spLocks/>
          </p:cNvSpPr>
          <p:nvPr/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GB" dirty="0" smtClean="0"/>
              <a:t>Pre-computing all the solutions</a:t>
            </a:r>
          </a:p>
          <a:p>
            <a:pPr marL="342900" indent="-342900">
              <a:buFont typeface="+mj-lt"/>
              <a:buAutoNum type="arabicPeriod"/>
            </a:pPr>
            <a:endParaRPr lang="en-GB" dirty="0" smtClean="0"/>
          </a:p>
          <a:p>
            <a:pPr marL="342900" indent="-342900">
              <a:buFont typeface="+mj-lt"/>
              <a:buAutoNum type="arabicPeriod"/>
            </a:pPr>
            <a:endParaRPr lang="en-GB" dirty="0" smtClean="0"/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Test each solution</a:t>
            </a:r>
          </a:p>
        </p:txBody>
      </p:sp>
      <p:sp>
        <p:nvSpPr>
          <p:cNvPr id="2" name="text 1"/>
          <p:cNvSpPr>
            <a:spLocks noGrp="1"/>
          </p:cNvSpPr>
          <p:nvPr>
            <p:ph idx="14"/>
          </p:nvPr>
        </p:nvSpPr>
        <p:spPr>
          <a:xfrm>
            <a:off x="319091" y="2879788"/>
            <a:ext cx="4180910" cy="2078292"/>
          </a:xfrm>
        </p:spPr>
        <p:txBody>
          <a:bodyPr/>
          <a:lstStyle/>
          <a:p>
            <a:r>
              <a:rPr lang="en-GB" smtClean="0"/>
              <a:t>e.g</a:t>
            </a:r>
            <a:r>
              <a:rPr lang="en-GB" dirty="0" smtClean="0"/>
              <a:t>: solution 24:</a:t>
            </a:r>
          </a:p>
          <a:p>
            <a:endParaRPr lang="en-GB" dirty="0"/>
          </a:p>
          <a:p>
            <a:r>
              <a:rPr lang="en-GB" dirty="0" smtClean="0"/>
              <a:t>	[  e01,	e02,	 e00 ]</a:t>
            </a:r>
          </a:p>
          <a:p>
            <a:endParaRPr lang="en-GB" dirty="0"/>
          </a:p>
          <a:p>
            <a:r>
              <a:rPr lang="en-GB" dirty="0" smtClean="0"/>
              <a:t>	[  e11,	e10 ]</a:t>
            </a:r>
          </a:p>
          <a:p>
            <a:endParaRPr lang="en-GB" dirty="0"/>
          </a:p>
          <a:p>
            <a:r>
              <a:rPr lang="en-GB" dirty="0" smtClean="0"/>
              <a:t>	[  e20,	e22,	e21 ]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18" name="text 2"/>
          <p:cNvSpPr txBox="1">
            <a:spLocks/>
          </p:cNvSpPr>
          <p:nvPr/>
        </p:nvSpPr>
        <p:spPr>
          <a:xfrm>
            <a:off x="319091" y="2879788"/>
            <a:ext cx="4180910" cy="209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/>
              <a:t>e.g</a:t>
            </a:r>
            <a:r>
              <a:rPr lang="en-GB" dirty="0" smtClean="0"/>
              <a:t>: solution 24:</a:t>
            </a:r>
          </a:p>
          <a:p>
            <a:endParaRPr lang="en-GB" dirty="0" smtClean="0"/>
          </a:p>
          <a:p>
            <a:r>
              <a:rPr lang="en-GB" dirty="0" smtClean="0"/>
              <a:t>	[  e02,	 e00 ]</a:t>
            </a:r>
          </a:p>
          <a:p>
            <a:endParaRPr lang="en-GB" dirty="0" smtClean="0"/>
          </a:p>
          <a:p>
            <a:r>
              <a:rPr lang="en-GB" dirty="0" smtClean="0"/>
              <a:t>	[  e11,	e10 ]</a:t>
            </a:r>
          </a:p>
          <a:p>
            <a:endParaRPr lang="en-GB" dirty="0" smtClean="0"/>
          </a:p>
          <a:p>
            <a:r>
              <a:rPr lang="en-GB" dirty="0" smtClean="0"/>
              <a:t>	[  e22,	e21 ]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19" name="text 3"/>
          <p:cNvSpPr txBox="1">
            <a:spLocks/>
          </p:cNvSpPr>
          <p:nvPr/>
        </p:nvSpPr>
        <p:spPr>
          <a:xfrm>
            <a:off x="319091" y="2879788"/>
            <a:ext cx="4180910" cy="209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/>
              <a:t>e.g</a:t>
            </a:r>
            <a:r>
              <a:rPr lang="en-GB" dirty="0" smtClean="0"/>
              <a:t>: solution 24:</a:t>
            </a:r>
          </a:p>
          <a:p>
            <a:endParaRPr lang="en-GB" dirty="0" smtClean="0"/>
          </a:p>
          <a:p>
            <a:r>
              <a:rPr lang="en-GB" dirty="0" smtClean="0"/>
              <a:t>	[  e00 ]</a:t>
            </a:r>
          </a:p>
          <a:p>
            <a:endParaRPr lang="en-GB" dirty="0" smtClean="0"/>
          </a:p>
          <a:p>
            <a:r>
              <a:rPr lang="en-GB" dirty="0" smtClean="0"/>
              <a:t>	[  e11,	e10 ]</a:t>
            </a:r>
          </a:p>
          <a:p>
            <a:endParaRPr lang="en-GB" dirty="0" smtClean="0"/>
          </a:p>
          <a:p>
            <a:r>
              <a:rPr lang="en-GB" dirty="0" smtClean="0"/>
              <a:t>	[  e21 ]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20" name="text 4"/>
          <p:cNvSpPr txBox="1">
            <a:spLocks/>
          </p:cNvSpPr>
          <p:nvPr/>
        </p:nvSpPr>
        <p:spPr>
          <a:xfrm>
            <a:off x="319091" y="2879788"/>
            <a:ext cx="4180910" cy="209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/>
              <a:t>e.g</a:t>
            </a:r>
            <a:r>
              <a:rPr lang="en-GB" dirty="0" smtClean="0"/>
              <a:t>: solution 24:</a:t>
            </a:r>
          </a:p>
          <a:p>
            <a:endParaRPr lang="en-GB" dirty="0" smtClean="0"/>
          </a:p>
          <a:p>
            <a:r>
              <a:rPr lang="en-GB" dirty="0" smtClean="0"/>
              <a:t>	[  ]</a:t>
            </a:r>
          </a:p>
          <a:p>
            <a:endParaRPr lang="en-GB" dirty="0" smtClean="0"/>
          </a:p>
          <a:p>
            <a:r>
              <a:rPr lang="en-GB" dirty="0" smtClean="0"/>
              <a:t>	[  e11,	e10 ]</a:t>
            </a:r>
          </a:p>
          <a:p>
            <a:endParaRPr lang="en-GB" dirty="0" smtClean="0"/>
          </a:p>
          <a:p>
            <a:r>
              <a:rPr lang="en-GB" dirty="0" smtClean="0"/>
              <a:t>	[  e21 ]</a:t>
            </a:r>
          </a:p>
          <a:p>
            <a:endParaRPr lang="en-GB" dirty="0" smtClean="0"/>
          </a:p>
          <a:p>
            <a:endParaRPr lang="en-GB" dirty="0"/>
          </a:p>
        </p:txBody>
      </p:sp>
      <p:cxnSp>
        <p:nvCxnSpPr>
          <p:cNvPr id="22" name="Straight Connector up"/>
          <p:cNvCxnSpPr/>
          <p:nvPr/>
        </p:nvCxnSpPr>
        <p:spPr>
          <a:xfrm flipV="1">
            <a:off x="1236372" y="3309870"/>
            <a:ext cx="579549" cy="56667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down"/>
          <p:cNvCxnSpPr/>
          <p:nvPr/>
        </p:nvCxnSpPr>
        <p:spPr>
          <a:xfrm flipV="1">
            <a:off x="1236371" y="4415306"/>
            <a:ext cx="579549" cy="56667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951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6" grpId="3" animBg="1"/>
      <p:bldP spid="16" grpId="4" animBg="1"/>
      <p:bldP spid="16" grpId="5" animBg="1"/>
      <p:bldP spid="17" grpId="0"/>
      <p:bldP spid="17" grpId="1"/>
      <p:bldP spid="17" grpId="2"/>
      <p:bldP spid="17" grpId="3"/>
      <p:bldP spid="17" grpId="4"/>
      <p:bldP spid="17" grpId="5"/>
      <p:bldP spid="25" grpId="0" build="p"/>
      <p:bldP spid="2" grpId="0"/>
      <p:bldP spid="2" grpId="1"/>
      <p:bldP spid="18" grpId="0"/>
      <p:bldP spid="18" grpId="1"/>
      <p:bldP spid="19" grpId="0"/>
      <p:bldP spid="19" grpId="1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smtClean="0"/>
              <a:t>A deformation order analysis tool for vehicle structures in crashworthiness design</a:t>
            </a:r>
            <a:endParaRPr 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NEW VERSION (work </a:t>
            </a:r>
            <a:r>
              <a:rPr lang="en-GB" smtClean="0"/>
              <a:t>in progress)</a:t>
            </a:r>
            <a:endParaRPr lang="en-GB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319091" y="279959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de-DE" sz="1800" dirty="0">
                <a:solidFill>
                  <a:schemeClr val="bg2"/>
                </a:solidFill>
              </a:rPr>
              <a:t>Exhaustive </a:t>
            </a:r>
            <a:r>
              <a:rPr lang="de-DE" sz="1800" dirty="0" err="1">
                <a:solidFill>
                  <a:schemeClr val="bg2"/>
                </a:solidFill>
              </a:rPr>
              <a:t>enumeration</a:t>
            </a:r>
            <a:r>
              <a:rPr lang="de-DE" sz="1800" dirty="0">
                <a:solidFill>
                  <a:schemeClr val="bg2"/>
                </a:solidFill>
              </a:rPr>
              <a:t> </a:t>
            </a:r>
            <a:r>
              <a:rPr lang="de-DE" sz="1800" dirty="0" err="1">
                <a:solidFill>
                  <a:schemeClr val="bg2"/>
                </a:solidFill>
              </a:rPr>
              <a:t>method</a:t>
            </a:r>
            <a:endParaRPr lang="de-DE" sz="1800" dirty="0">
              <a:solidFill>
                <a:schemeClr val="bg2"/>
              </a:solidFill>
            </a:endParaRPr>
          </a:p>
        </p:txBody>
      </p:sp>
      <p:pic>
        <p:nvPicPr>
          <p:cNvPr id="8" name="image 1"/>
          <p:cNvPicPr>
            <a:picLocks noGrp="1" noChangeAspect="1"/>
          </p:cNvPicPr>
          <p:nvPr>
            <p:ph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491" y="3025604"/>
            <a:ext cx="4181475" cy="2238203"/>
          </a:xfrm>
        </p:spPr>
      </p:pic>
      <p:pic>
        <p:nvPicPr>
          <p:cNvPr id="9" name="image 1 gre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411" y="3025604"/>
            <a:ext cx="4181475" cy="2238203"/>
          </a:xfrm>
          <a:prstGeom prst="rect">
            <a:avLst/>
          </a:prstGeom>
        </p:spPr>
      </p:pic>
      <p:pic>
        <p:nvPicPr>
          <p:cNvPr id="10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31" y="3185201"/>
            <a:ext cx="3585147" cy="1919008"/>
          </a:xfrm>
          <a:prstGeom prst="rect">
            <a:avLst/>
          </a:prstGeom>
        </p:spPr>
      </p:pic>
      <p:sp>
        <p:nvSpPr>
          <p:cNvPr id="16" name="Rectangle"/>
          <p:cNvSpPr/>
          <p:nvPr/>
        </p:nvSpPr>
        <p:spPr>
          <a:xfrm>
            <a:off x="1326206" y="3276445"/>
            <a:ext cx="502277" cy="1776588"/>
          </a:xfrm>
          <a:prstGeom prst="rect">
            <a:avLst/>
          </a:prstGeom>
          <a:noFill/>
          <a:ln w="762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 smtClean="0"/>
          </a:p>
        </p:txBody>
      </p:sp>
      <p:sp>
        <p:nvSpPr>
          <p:cNvPr id="17" name="elements to deform"/>
          <p:cNvSpPr txBox="1"/>
          <p:nvPr/>
        </p:nvSpPr>
        <p:spPr>
          <a:xfrm>
            <a:off x="811052" y="5212630"/>
            <a:ext cx="2511380" cy="280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>
              <a:lnSpc>
                <a:spcPct val="114000"/>
              </a:lnSpc>
            </a:pPr>
            <a:r>
              <a:rPr lang="en-GB" sz="1600" dirty="0" smtClean="0">
                <a:solidFill>
                  <a:srgbClr val="00FA00"/>
                </a:solidFill>
                <a:effectLst/>
                <a:latin typeface="+mn-lt"/>
              </a:rPr>
              <a:t>ELEMENTS TO DEFORM</a:t>
            </a:r>
          </a:p>
        </p:txBody>
      </p:sp>
      <p:sp>
        <p:nvSpPr>
          <p:cNvPr id="25" name="text 0"/>
          <p:cNvSpPr txBox="1">
            <a:spLocks/>
          </p:cNvSpPr>
          <p:nvPr/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Select </a:t>
            </a:r>
            <a:r>
              <a:rPr lang="en-GB" b="1" dirty="0" smtClean="0"/>
              <a:t>directly</a:t>
            </a:r>
            <a:r>
              <a:rPr lang="en-GB" dirty="0" smtClean="0"/>
              <a:t> the elements to deform</a:t>
            </a:r>
          </a:p>
        </p:txBody>
      </p:sp>
      <p:sp>
        <p:nvSpPr>
          <p:cNvPr id="2" name="text 1"/>
          <p:cNvSpPr>
            <a:spLocks noGrp="1"/>
          </p:cNvSpPr>
          <p:nvPr>
            <p:ph idx="14"/>
          </p:nvPr>
        </p:nvSpPr>
        <p:spPr>
          <a:xfrm>
            <a:off x="319091" y="2879788"/>
            <a:ext cx="4180910" cy="2078292"/>
          </a:xfrm>
        </p:spPr>
        <p:txBody>
          <a:bodyPr/>
          <a:lstStyle/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	</a:t>
            </a:r>
            <a:r>
              <a:rPr lang="en-GB" dirty="0"/>
              <a:t> </a:t>
            </a:r>
            <a:r>
              <a:rPr lang="en-GB" dirty="0" smtClean="0"/>
              <a:t>  e01</a:t>
            </a:r>
          </a:p>
          <a:p>
            <a:endParaRPr lang="en-GB" dirty="0"/>
          </a:p>
          <a:p>
            <a:r>
              <a:rPr lang="en-GB" dirty="0" smtClean="0"/>
              <a:t>	</a:t>
            </a:r>
            <a:r>
              <a:rPr lang="en-GB" dirty="0"/>
              <a:t> </a:t>
            </a:r>
            <a:r>
              <a:rPr lang="en-GB" dirty="0" smtClean="0"/>
              <a:t>  e11</a:t>
            </a:r>
          </a:p>
          <a:p>
            <a:endParaRPr lang="en-GB" dirty="0" smtClean="0"/>
          </a:p>
          <a:p>
            <a:r>
              <a:rPr lang="en-GB" dirty="0" smtClean="0"/>
              <a:t>	</a:t>
            </a:r>
            <a:r>
              <a:rPr lang="en-GB" dirty="0"/>
              <a:t> </a:t>
            </a:r>
            <a:r>
              <a:rPr lang="en-GB" dirty="0" smtClean="0"/>
              <a:t>  e20</a:t>
            </a:r>
          </a:p>
          <a:p>
            <a:endParaRPr lang="en-GB" dirty="0"/>
          </a:p>
        </p:txBody>
      </p:sp>
      <p:sp>
        <p:nvSpPr>
          <p:cNvPr id="24" name="text 2"/>
          <p:cNvSpPr txBox="1">
            <a:spLocks/>
          </p:cNvSpPr>
          <p:nvPr/>
        </p:nvSpPr>
        <p:spPr>
          <a:xfrm>
            <a:off x="319091" y="2879788"/>
            <a:ext cx="4180910" cy="209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	</a:t>
            </a:r>
            <a:r>
              <a:rPr lang="en-GB" dirty="0"/>
              <a:t> </a:t>
            </a:r>
            <a:r>
              <a:rPr lang="en-GB" dirty="0" smtClean="0"/>
              <a:t>  e11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cxnSp>
        <p:nvCxnSpPr>
          <p:cNvPr id="22" name="Straight Connector up"/>
          <p:cNvCxnSpPr/>
          <p:nvPr/>
        </p:nvCxnSpPr>
        <p:spPr>
          <a:xfrm flipV="1">
            <a:off x="1236372" y="3309870"/>
            <a:ext cx="579549" cy="56667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down"/>
          <p:cNvCxnSpPr/>
          <p:nvPr/>
        </p:nvCxnSpPr>
        <p:spPr>
          <a:xfrm flipV="1">
            <a:off x="1236371" y="4415306"/>
            <a:ext cx="579549" cy="56667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4" name="TextBox 3"/>
          <p:cNvSpPr txBox="1"/>
          <p:nvPr/>
        </p:nvSpPr>
        <p:spPr>
          <a:xfrm>
            <a:off x="318012" y="2522303"/>
            <a:ext cx="8508996" cy="11228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ctr">
              <a:lnSpc>
                <a:spcPct val="114000"/>
              </a:lnSpc>
              <a:buFont typeface="Arial" charset="0"/>
              <a:buChar char="•"/>
            </a:pPr>
            <a:r>
              <a:rPr lang="en-GB" sz="1600" dirty="0"/>
              <a:t>How to choose </a:t>
            </a:r>
            <a:r>
              <a:rPr lang="en-GB" sz="1600" dirty="0" smtClean="0"/>
              <a:t>the elements to deform?</a:t>
            </a:r>
          </a:p>
          <a:p>
            <a:pPr marL="285750" indent="-285750" algn="ctr">
              <a:lnSpc>
                <a:spcPct val="114000"/>
              </a:lnSpc>
              <a:buFont typeface="Arial" charset="0"/>
              <a:buChar char="•"/>
            </a:pPr>
            <a:endParaRPr lang="en-GB" sz="1600" dirty="0"/>
          </a:p>
          <a:p>
            <a:pPr marL="285750" indent="-285750" algn="ctr">
              <a:lnSpc>
                <a:spcPct val="114000"/>
              </a:lnSpc>
              <a:buFont typeface="Arial" charset="0"/>
              <a:buChar char="•"/>
            </a:pPr>
            <a:r>
              <a:rPr lang="en-GB" sz="1600" dirty="0" smtClean="0"/>
              <a:t>How </a:t>
            </a:r>
            <a:r>
              <a:rPr lang="en-GB" sz="1600" dirty="0"/>
              <a:t>to ensure that all the solutions will be considered?</a:t>
            </a:r>
          </a:p>
          <a:p>
            <a:pPr algn="ctr">
              <a:lnSpc>
                <a:spcPct val="114000"/>
              </a:lnSpc>
            </a:pPr>
            <a:endParaRPr lang="en-GB" sz="16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452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/>
      <p:bldP spid="17" grpId="1"/>
      <p:bldP spid="25" grpId="0" build="p"/>
      <p:bldP spid="2" grpId="0"/>
      <p:bldP spid="2" grpId="1"/>
      <p:bldP spid="24" grpId="2"/>
      <p:bldP spid="24" grpId="3"/>
      <p:bldP spid="4" grpId="0" build="p"/>
    </p:bldLst>
  </p:timing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60267AAF-3531-1549-AA41-3EB5126B3916}" vid="{A0F16396-2261-C741-AFF6-6F2690DB2F2C}"/>
    </a:ext>
  </a:extLst>
</a:theme>
</file>

<file path=ppt/theme/theme10.xml><?xml version="1.0" encoding="utf-8"?>
<a:theme xmlns:a="http://schemas.openxmlformats.org/drawingml/2006/main" name="1_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UM" id="{69B3E114-AF3D-3C46-9AAC-975E002D8EC2}" vid="{7AEA97EF-A159-D44E-B097-9462CC431932}"/>
    </a:ext>
  </a:extLst>
</a:theme>
</file>

<file path=ppt/theme/theme11.xml><?xml version="1.0" encoding="utf-8"?>
<a:theme xmlns:a="http://schemas.openxmlformats.org/drawingml/2006/main" name="1_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UM" id="{69B3E114-AF3D-3C46-9AAC-975E002D8EC2}" vid="{C10A756C-1B3A-4A46-9E8E-A1F09B29C42A}"/>
    </a:ext>
  </a:extLst>
</a:theme>
</file>

<file path=ppt/theme/theme12.xml><?xml version="1.0" encoding="utf-8"?>
<a:theme xmlns:a="http://schemas.openxmlformats.org/drawingml/2006/main" name="1_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UM" id="{69B3E114-AF3D-3C46-9AAC-975E002D8EC2}" vid="{1BD59571-33C6-7F4C-8D51-9ABB4244F53F}"/>
    </a:ext>
  </a:extLst>
</a:theme>
</file>

<file path=ppt/theme/theme1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60267AAF-3531-1549-AA41-3EB5126B3916}" vid="{551B6BED-B0E7-134A-991D-CC6DFC6636B0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60267AAF-3531-1549-AA41-3EB5126B3916}" vid="{AB2C6AF1-B4C4-F943-AA90-19E67E528E9C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60267AAF-3531-1549-AA41-3EB5126B3916}" vid="{CEB37437-2E25-844D-B131-F9C9CE90A5FA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60267AAF-3531-1549-AA41-3EB5126B3916}" vid="{EED263D2-A0F0-5445-8141-12EBFDD1EF62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60267AAF-3531-1549-AA41-3EB5126B3916}" vid="{25C46354-97FD-4143-B5AB-E4B242B133A5}"/>
    </a:ext>
  </a:extLst>
</a:theme>
</file>

<file path=ppt/theme/theme7.xml><?xml version="1.0" encoding="utf-8"?>
<a:theme xmlns:a="http://schemas.openxmlformats.org/drawingml/2006/main" name="1_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UM" id="{69B3E114-AF3D-3C46-9AAC-975E002D8EC2}" vid="{811191A6-6419-6B4E-AB83-DD300D3539B1}"/>
    </a:ext>
  </a:extLst>
</a:theme>
</file>

<file path=ppt/theme/theme8.xml><?xml version="1.0" encoding="utf-8"?>
<a:theme xmlns:a="http://schemas.openxmlformats.org/drawingml/2006/main" name="1_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UM" id="{69B3E114-AF3D-3C46-9AAC-975E002D8EC2}" vid="{49B67B15-FFAE-684A-8CE6-035FCAD1ABF7}"/>
    </a:ext>
  </a:extLst>
</a:theme>
</file>

<file path=ppt/theme/theme9.xml><?xml version="1.0" encoding="utf-8"?>
<a:theme xmlns:a="http://schemas.openxmlformats.org/drawingml/2006/main" name="1_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UM" id="{69B3E114-AF3D-3C46-9AAC-975E002D8EC2}" vid="{B5821D43-7C8D-3B45-BB75-AAAEBE9A22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TUM</Template>
  <TotalTime>1527</TotalTime>
  <Words>1389</Words>
  <Application>Microsoft Macintosh PowerPoint</Application>
  <PresentationFormat>On-screen Show (4:3)</PresentationFormat>
  <Paragraphs>353</Paragraphs>
  <Slides>27</Slides>
  <Notes>9</Notes>
  <HiddenSlides>0</HiddenSlides>
  <MMClips>8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27</vt:i4>
      </vt:variant>
    </vt:vector>
  </HeadingPairs>
  <TitlesOfParts>
    <vt:vector size="45" baseType="lpstr">
      <vt:lpstr>Calibri</vt:lpstr>
      <vt:lpstr>Cambria Math</vt:lpstr>
      <vt:lpstr>Courier New</vt:lpstr>
      <vt:lpstr>Symbol</vt:lpstr>
      <vt:lpstr>Wingdings</vt:lpstr>
      <vt:lpstr>Arial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1_160104_TUM_Praesentation_p_v1</vt:lpstr>
      <vt:lpstr>1_Titel 2</vt:lpstr>
      <vt:lpstr>1_Titel 3</vt:lpstr>
      <vt:lpstr>1_Inhalt</vt:lpstr>
      <vt:lpstr>1_Kapiteltrenner blau</vt:lpstr>
      <vt:lpstr>1_Kapiteltrenner schwarz</vt:lpstr>
      <vt:lpstr>A deformation order analysis tool for vehicle structures in crashworthiness design</vt:lpstr>
      <vt:lpstr>Our project</vt:lpstr>
      <vt:lpstr>Q: “the complexity of the problem grows with the factorial of the number of components: is brute force a good approach?”</vt:lpstr>
      <vt:lpstr>Solutions to task 1</vt:lpstr>
      <vt:lpstr>When did the previous assumptions fail?</vt:lpstr>
      <vt:lpstr>Solutions to task 1</vt:lpstr>
      <vt:lpstr>Versions of the method</vt:lpstr>
      <vt:lpstr>REVIEW OF OLD VERSION</vt:lpstr>
      <vt:lpstr>NEW VERSION (work in progress)</vt:lpstr>
      <vt:lpstr>Solutions to task 1</vt:lpstr>
      <vt:lpstr>Step-wise recursive solver</vt:lpstr>
      <vt:lpstr>Step-wise recursive solver</vt:lpstr>
      <vt:lpstr>Progress status of task 3</vt:lpstr>
      <vt:lpstr>Initial state – Deformation History interface</vt:lpstr>
      <vt:lpstr>Initial state – Deformation History interface</vt:lpstr>
      <vt:lpstr>Translation and deformation</vt:lpstr>
      <vt:lpstr>Progress status of task 3</vt:lpstr>
      <vt:lpstr>A general case</vt:lpstr>
      <vt:lpstr>Next steps</vt:lpstr>
      <vt:lpstr>Thanks for your attention</vt:lpstr>
      <vt:lpstr>Backup slides</vt:lpstr>
      <vt:lpstr>Independent loadpaths</vt:lpstr>
      <vt:lpstr>When did the previous assumptions fail?</vt:lpstr>
      <vt:lpstr>NEW VERSION (work in progress)</vt:lpstr>
      <vt:lpstr>Ghost component</vt:lpstr>
      <vt:lpstr>Initial state – Deformation History interface</vt:lpstr>
      <vt:lpstr>PowerPoint Presentation</vt:lpstr>
    </vt:vector>
  </TitlesOfParts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deformation order analysis tool for vehicle structures in crashworthiness design</dc:title>
  <dc:creator>Massimo Sferza</dc:creator>
  <cp:lastModifiedBy>Massimo Sferza</cp:lastModifiedBy>
  <cp:revision>138</cp:revision>
  <cp:lastPrinted>2015-07-30T14:04:45Z</cp:lastPrinted>
  <dcterms:created xsi:type="dcterms:W3CDTF">2016-06-23T12:55:33Z</dcterms:created>
  <dcterms:modified xsi:type="dcterms:W3CDTF">2016-07-05T09:38:21Z</dcterms:modified>
</cp:coreProperties>
</file>